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3"/>
  </p:notesMasterIdLst>
  <p:handoutMasterIdLst>
    <p:handoutMasterId r:id="rId34"/>
  </p:handoutMasterIdLst>
  <p:sldIdLst>
    <p:sldId id="314" r:id="rId5"/>
    <p:sldId id="315" r:id="rId6"/>
    <p:sldId id="321" r:id="rId7"/>
    <p:sldId id="323" r:id="rId8"/>
    <p:sldId id="326" r:id="rId9"/>
    <p:sldId id="327" r:id="rId10"/>
    <p:sldId id="328" r:id="rId11"/>
    <p:sldId id="329" r:id="rId12"/>
    <p:sldId id="331" r:id="rId13"/>
    <p:sldId id="332" r:id="rId14"/>
    <p:sldId id="330" r:id="rId15"/>
    <p:sldId id="333" r:id="rId16"/>
    <p:sldId id="336" r:id="rId17"/>
    <p:sldId id="335" r:id="rId18"/>
    <p:sldId id="334" r:id="rId19"/>
    <p:sldId id="338" r:id="rId20"/>
    <p:sldId id="339" r:id="rId21"/>
    <p:sldId id="340" r:id="rId22"/>
    <p:sldId id="341" r:id="rId23"/>
    <p:sldId id="342" r:id="rId24"/>
    <p:sldId id="345" r:id="rId25"/>
    <p:sldId id="343" r:id="rId26"/>
    <p:sldId id="346" r:id="rId27"/>
    <p:sldId id="347" r:id="rId28"/>
    <p:sldId id="348" r:id="rId29"/>
    <p:sldId id="344" r:id="rId30"/>
    <p:sldId id="324" r:id="rId31"/>
    <p:sldId id="3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41" autoAdjust="0"/>
  </p:normalViewPr>
  <p:slideViewPr>
    <p:cSldViewPr snapToGrid="0">
      <p:cViewPr>
        <p:scale>
          <a:sx n="65" d="100"/>
          <a:sy n="65" d="100"/>
        </p:scale>
        <p:origin x="724" y="76"/>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8/2/2025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8/2/2025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32446-7DCD-0E33-2C66-75E1C32E6E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0F933-3941-217F-0024-5DC579B17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86166-BFE2-4D45-6EEC-9F3B0424E6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A10B37-3CF0-9BC6-DB1F-F1743A90038C}"/>
              </a:ext>
            </a:extLst>
          </p:cNvPr>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882512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ADFC5-165C-DA47-29F0-B4A1E9CB53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6D214-81B4-56C7-B9F2-71CDA5DC36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323BE-1601-C418-A269-CC6E1E995D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908AAA-8CE9-6171-966F-E04B3DA8E4C6}"/>
              </a:ext>
            </a:extLst>
          </p:cNvPr>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016693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D8756-63E1-E5F1-A0A1-92E743A298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1F46D-54B7-D8F9-BCD3-CE7603622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30AA4-9D04-BB3A-489F-6CE7A709D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22EB14-B8EF-1F8D-8209-BD6D21D4A5CA}"/>
              </a:ext>
            </a:extLst>
          </p:cNvPr>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1198703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77325-501D-F9AD-320C-AFE116E79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A952F-D98D-8B73-698D-83D7C7EC7E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F64D62-222C-1090-CD9A-1F356AA87E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7271E8-025E-48D1-EB2D-754BCBB99C47}"/>
              </a:ext>
            </a:extLst>
          </p:cNvPr>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150252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455A-3FAD-0B4F-29CE-5967F1E67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FE7B5-38F8-D980-F171-EF5E9AC9F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4FA5D-F389-D047-A7C7-D52C1DE43D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C90D60-09D7-706C-01A7-08DFB7F9F20B}"/>
              </a:ext>
            </a:extLst>
          </p:cNvPr>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426375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B8050-6859-28E9-AF2D-419ADBF44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814C5-3244-8689-EB6E-F10EC5818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8F1B75-4F80-6AD1-5DF2-FE24063FA5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A5EC9F-C9A8-9439-14EF-C9B8B53649E0}"/>
              </a:ext>
            </a:extLst>
          </p:cNvPr>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131262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5E3F5-004D-07D0-66F8-728A66BC8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60CEE-9710-E891-8F86-F1AA00FF8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2721A-3D6C-1F66-B977-277F8DD6AD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DCB400-7497-412D-8D8D-C9338A07E78D}"/>
              </a:ext>
            </a:extLst>
          </p:cNvPr>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2367054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F9096-054F-9C3D-8F75-006BA65CEC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C6AC78-AC20-ACBC-72AB-609BFD9BB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28A5E-4729-211B-8180-08CA6D1399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ED8703-F04B-3DD8-93EF-99FFE32031A6}"/>
              </a:ext>
            </a:extLst>
          </p:cNvPr>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1227039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13188-0A24-4340-3515-60520842E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2A24A-A7F0-3AD8-2EA7-A6B2C5F41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4E651A-4CE2-F2E6-1432-CEB51776CC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E97F0E-F8C1-9567-EDDB-0567A7F1FC38}"/>
              </a:ext>
            </a:extLst>
          </p:cNvPr>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3596094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C5378-E41F-6082-130D-942F9163D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8B1C3-E23D-B7D1-3BF2-C3FEF6000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B5F4F-5C2B-E1F6-3248-F51F849B11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D10370-817D-040D-667A-A59C8B152D91}"/>
              </a:ext>
            </a:extLst>
          </p:cNvPr>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3922140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4BD62-D2AB-8F2D-D0ED-0037ECB71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1243F-2206-F889-3368-32D86545E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E6464-8D2D-8099-A852-1559C31CF2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CEDE4B-4BB4-D13D-4EBE-0ADEB379D08E}"/>
              </a:ext>
            </a:extLst>
          </p:cNvPr>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974709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424C0-2B7C-9F51-79FC-AF2F83392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6BAFE-A564-F478-B1CD-2BF39EFB5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E6C0F-4378-4895-B306-8407D217C9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A8CE71-7A5C-DAB4-86A0-5968031636C8}"/>
              </a:ext>
            </a:extLst>
          </p:cNvPr>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4119018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12AC2-2668-5CA9-9E06-F4CD3ACAB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C36E6-E2A0-9951-D198-3F519DA4D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393B9-FCF7-0AAE-A78F-2ED334037B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2598C7-8517-2160-8A25-CDDD3DE79F73}"/>
              </a:ext>
            </a:extLst>
          </p:cNvPr>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1414704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2B07A-B58A-3B29-C96B-DF6A39E35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5ABA2F-9425-EDE9-D124-B8FECD374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4D13C-85B7-CB5F-527E-6007C115E3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CFD06A-E1F8-2A43-40A6-31E18E290676}"/>
              </a:ext>
            </a:extLst>
          </p:cNvPr>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1664028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519FD-C64C-7E64-AE0F-BFB9C99BC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B5601-CA16-6B46-6CE6-3FFEC69291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8747B-D64B-4BF4-0E20-2D3B255F7F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5620B2-C982-113E-7AD3-BEBD5EE62C63}"/>
              </a:ext>
            </a:extLst>
          </p:cNvPr>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3117616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0DF1B-CA73-5753-AFBF-1B0799EF9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31BED-F78F-2128-57FD-0AEB8C0DD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D13A1-75CF-3B48-94CF-FDE434AA35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8D81B2-C0DA-0694-4585-5714F8A3BE7B}"/>
              </a:ext>
            </a:extLst>
          </p:cNvPr>
          <p:cNvSpPr>
            <a:spLocks noGrp="1"/>
          </p:cNvSpPr>
          <p:nvPr>
            <p:ph type="sldNum" sz="quarter" idx="5"/>
          </p:nvPr>
        </p:nvSpPr>
        <p:spPr/>
        <p:txBody>
          <a:bodyPr/>
          <a:lstStyle/>
          <a:p>
            <a:fld id="{D4B9A9E5-4F7F-4A7D-9DE1-899232329269}" type="slidenum">
              <a:rPr lang="en-US" smtClean="0"/>
              <a:t>25</a:t>
            </a:fld>
            <a:endParaRPr lang="en-US" dirty="0"/>
          </a:p>
        </p:txBody>
      </p:sp>
    </p:spTree>
    <p:extLst>
      <p:ext uri="{BB962C8B-B14F-4D97-AF65-F5344CB8AC3E}">
        <p14:creationId xmlns:p14="http://schemas.microsoft.com/office/powerpoint/2010/main" val="2723052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6DBF4-61B7-C426-C226-EEBD483DA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1C6B9A-83B7-3542-7389-DDAF51A50B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62FAC-FB02-1144-4CAD-80B9C80542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03F8CB-B9EB-18CA-B98F-0F8D2CAC78AA}"/>
              </a:ext>
            </a:extLst>
          </p:cNvPr>
          <p:cNvSpPr>
            <a:spLocks noGrp="1"/>
          </p:cNvSpPr>
          <p:nvPr>
            <p:ph type="sldNum" sz="quarter" idx="5"/>
          </p:nvPr>
        </p:nvSpPr>
        <p:spPr/>
        <p:txBody>
          <a:bodyPr/>
          <a:lstStyle/>
          <a:p>
            <a:fld id="{D4B9A9E5-4F7F-4A7D-9DE1-899232329269}" type="slidenum">
              <a:rPr lang="en-US" smtClean="0"/>
              <a:t>26</a:t>
            </a:fld>
            <a:endParaRPr lang="en-US" dirty="0"/>
          </a:p>
        </p:txBody>
      </p:sp>
    </p:spTree>
    <p:extLst>
      <p:ext uri="{BB962C8B-B14F-4D97-AF65-F5344CB8AC3E}">
        <p14:creationId xmlns:p14="http://schemas.microsoft.com/office/powerpoint/2010/main" val="3315438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27</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28</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AD0CF-0BC6-4155-EA24-8C2E98A3A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A44C0-BA68-779B-F3D1-F11340CA2E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1FB98A-11E0-8282-B10B-7975BFAD44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7F6CC9-7130-D704-5597-17FBC486A234}"/>
              </a:ext>
            </a:extLst>
          </p:cNvPr>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265257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22707-0B6C-B1F2-EFA2-86D203AAC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A1224-0D30-1ACF-CBFC-6D2BD4476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13601-4F01-C23D-9874-C24B3C438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09BEAB-E69F-5950-5CE0-356ADDAC9FB2}"/>
              </a:ext>
            </a:extLst>
          </p:cNvPr>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83698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F3A94-4457-ECB1-184B-650F053B0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58B8F-DC2C-5D46-B06E-FCEECFB8FD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E88EC3-E740-C070-E167-48DA56D94C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33C9D4-FB0F-0046-8C13-D13928361469}"/>
              </a:ext>
            </a:extLst>
          </p:cNvPr>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634067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AACF-4032-1BAD-1561-B913131BE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45654-DE9E-AABB-6CCE-1A4A023C59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054B0-BCE1-633D-2B66-A443D08E0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786CEA-AA10-913B-CF84-88AEF1BA99E4}"/>
              </a:ext>
            </a:extLst>
          </p:cNvPr>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468898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791A2-7B11-174F-69BF-70768BFB4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B564C-9089-831F-EA4A-704F25201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589BD-4F69-73CD-0C5D-D54BC93B21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7A6248-CCDB-CA73-024A-6F6E2D5EC9A3}"/>
              </a:ext>
            </a:extLst>
          </p:cNvPr>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021631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034337" y="4017196"/>
            <a:ext cx="7157663" cy="1479478"/>
          </a:xfrm>
        </p:spPr>
        <p:txBody>
          <a:bodyPr>
            <a:normAutofit/>
          </a:bodyPr>
          <a:lstStyle/>
          <a:p>
            <a:r>
              <a:rPr lang="en-US" b="1" dirty="0"/>
              <a:t>“SQL Task – Farmer &amp; Market Insights”</a:t>
            </a:r>
            <a:endParaRPr lang="en-US" dirty="0"/>
          </a:p>
        </p:txBody>
      </p:sp>
      <p:sp>
        <p:nvSpPr>
          <p:cNvPr id="6" name="TextBox 5">
            <a:extLst>
              <a:ext uri="{FF2B5EF4-FFF2-40B4-BE49-F238E27FC236}">
                <a16:creationId xmlns:a16="http://schemas.microsoft.com/office/drawing/2014/main" id="{0B632E7F-4870-2D68-4DDD-A3C509C118D5}"/>
              </a:ext>
            </a:extLst>
          </p:cNvPr>
          <p:cNvSpPr txBox="1"/>
          <p:nvPr/>
        </p:nvSpPr>
        <p:spPr>
          <a:xfrm>
            <a:off x="8073775" y="5617273"/>
            <a:ext cx="5128517" cy="923330"/>
          </a:xfrm>
          <a:prstGeom prst="rect">
            <a:avLst/>
          </a:prstGeom>
          <a:noFill/>
        </p:spPr>
        <p:txBody>
          <a:bodyPr wrap="square" rtlCol="0">
            <a:spAutoFit/>
          </a:bodyPr>
          <a:lstStyle/>
          <a:p>
            <a:r>
              <a:rPr lang="en-US" b="1" dirty="0">
                <a:solidFill>
                  <a:schemeClr val="bg1"/>
                </a:solidFill>
              </a:rPr>
              <a:t>Internship Program: </a:t>
            </a:r>
            <a:r>
              <a:rPr lang="en-US" b="1" dirty="0" err="1">
                <a:solidFill>
                  <a:schemeClr val="bg1"/>
                </a:solidFill>
              </a:rPr>
              <a:t>Soulvibe.Tech</a:t>
            </a:r>
            <a:endParaRPr lang="en-US" b="1" dirty="0">
              <a:solidFill>
                <a:schemeClr val="bg1"/>
              </a:solidFill>
            </a:endParaRPr>
          </a:p>
          <a:p>
            <a:r>
              <a:rPr lang="en-US" b="1" dirty="0">
                <a:solidFill>
                  <a:schemeClr val="bg1"/>
                </a:solidFill>
              </a:rPr>
              <a:t>Name: </a:t>
            </a:r>
            <a:r>
              <a:rPr lang="en-US" b="1" dirty="0" err="1">
                <a:solidFill>
                  <a:schemeClr val="bg1"/>
                </a:solidFill>
              </a:rPr>
              <a:t>Sandleen</a:t>
            </a:r>
            <a:r>
              <a:rPr lang="en-US" b="1" dirty="0">
                <a:solidFill>
                  <a:schemeClr val="bg1"/>
                </a:solidFill>
              </a:rPr>
              <a:t> Sethi</a:t>
            </a:r>
          </a:p>
          <a:p>
            <a:r>
              <a:rPr lang="en-US" b="1" dirty="0">
                <a:solidFill>
                  <a:schemeClr val="bg1"/>
                </a:solidFill>
              </a:rPr>
              <a:t>Batch No: SVT/DAINT/2025/07-B11</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A5713-4B36-72D9-5439-4DCDFC284B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E8DF2-0F07-14EB-B5F3-E2167DB9ADDF}"/>
              </a:ext>
            </a:extLst>
          </p:cNvPr>
          <p:cNvSpPr>
            <a:spLocks noGrp="1"/>
          </p:cNvSpPr>
          <p:nvPr>
            <p:ph type="title"/>
          </p:nvPr>
        </p:nvSpPr>
        <p:spPr>
          <a:xfrm>
            <a:off x="540774" y="560440"/>
            <a:ext cx="10736828" cy="884902"/>
          </a:xfrm>
        </p:spPr>
        <p:txBody>
          <a:bodyPr>
            <a:normAutofit fontScale="90000"/>
          </a:bodyPr>
          <a:lstStyle/>
          <a:p>
            <a:r>
              <a:rPr lang="en-US" sz="2000" b="1" dirty="0"/>
              <a:t>Query 7:</a:t>
            </a:r>
            <a:r>
              <a:rPr lang="en-US" dirty="0"/>
              <a:t> </a:t>
            </a:r>
            <a:r>
              <a:rPr lang="en-US" sz="2000" b="1" dirty="0"/>
              <a:t>Rank crops by profit per unit (assume: market price - average cost from </a:t>
            </a:r>
            <a:r>
              <a:rPr lang="en-US" sz="2000" b="1" dirty="0" err="1"/>
              <a:t>FarmerAdvisor</a:t>
            </a:r>
            <a:r>
              <a:rPr lang="en-US" sz="2000" b="1" dirty="0"/>
              <a:t>) using RANK().</a:t>
            </a:r>
            <a:br>
              <a:rPr lang="en-US" sz="2000" b="1" dirty="0"/>
            </a:br>
            <a:br>
              <a:rPr lang="en-US" sz="2000" b="1" dirty="0"/>
            </a:br>
            <a:endParaRPr lang="en-US" sz="2000" b="1" dirty="0"/>
          </a:p>
        </p:txBody>
      </p:sp>
      <p:sp>
        <p:nvSpPr>
          <p:cNvPr id="5" name="Slide Number Placeholder 4">
            <a:extLst>
              <a:ext uri="{FF2B5EF4-FFF2-40B4-BE49-F238E27FC236}">
                <a16:creationId xmlns:a16="http://schemas.microsoft.com/office/drawing/2014/main" id="{070DE077-6D9A-3D98-9DAA-AE81126FA2B5}"/>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pic>
        <p:nvPicPr>
          <p:cNvPr id="4" name="Picture 3">
            <a:extLst>
              <a:ext uri="{FF2B5EF4-FFF2-40B4-BE49-F238E27FC236}">
                <a16:creationId xmlns:a16="http://schemas.microsoft.com/office/drawing/2014/main" id="{6A29E8D2-CADB-2F0F-065F-DDCC2112D15D}"/>
              </a:ext>
            </a:extLst>
          </p:cNvPr>
          <p:cNvPicPr>
            <a:picLocks noChangeAspect="1"/>
          </p:cNvPicPr>
          <p:nvPr/>
        </p:nvPicPr>
        <p:blipFill>
          <a:blip r:embed="rId3"/>
          <a:stretch>
            <a:fillRect/>
          </a:stretch>
        </p:blipFill>
        <p:spPr>
          <a:xfrm>
            <a:off x="540774" y="1445342"/>
            <a:ext cx="10038736" cy="4330103"/>
          </a:xfrm>
          <a:prstGeom prst="rect">
            <a:avLst/>
          </a:prstGeom>
        </p:spPr>
      </p:pic>
    </p:spTree>
    <p:extLst>
      <p:ext uri="{BB962C8B-B14F-4D97-AF65-F5344CB8AC3E}">
        <p14:creationId xmlns:p14="http://schemas.microsoft.com/office/powerpoint/2010/main" val="274421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B425-0A70-4A06-E729-85C92B5E9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5AA75-E765-B03E-E636-01326D98EB69}"/>
              </a:ext>
            </a:extLst>
          </p:cNvPr>
          <p:cNvSpPr>
            <a:spLocks noGrp="1"/>
          </p:cNvSpPr>
          <p:nvPr>
            <p:ph type="title"/>
          </p:nvPr>
        </p:nvSpPr>
        <p:spPr>
          <a:xfrm>
            <a:off x="540774" y="560440"/>
            <a:ext cx="10736828" cy="884902"/>
          </a:xfrm>
        </p:spPr>
        <p:txBody>
          <a:bodyPr>
            <a:normAutofit fontScale="90000"/>
          </a:bodyPr>
          <a:lstStyle/>
          <a:p>
            <a:r>
              <a:rPr lang="en-US" sz="2000" b="1" dirty="0"/>
              <a:t>Query 8:</a:t>
            </a:r>
            <a:r>
              <a:rPr lang="en-US" dirty="0"/>
              <a:t> </a:t>
            </a:r>
            <a:r>
              <a:rPr lang="en-US" sz="2000" b="1" dirty="0"/>
              <a:t>Identify locations where the current market price of a crop is more than 20% above the average price of that crop across all locations.</a:t>
            </a:r>
            <a:br>
              <a:rPr lang="en-US" sz="2000" b="1" dirty="0"/>
            </a:br>
            <a:r>
              <a:rPr lang="en-US" sz="2000" b="1"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76059341-127E-AB1A-AE9F-0B8B037817F4}"/>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pic>
        <p:nvPicPr>
          <p:cNvPr id="4" name="Picture 3">
            <a:extLst>
              <a:ext uri="{FF2B5EF4-FFF2-40B4-BE49-F238E27FC236}">
                <a16:creationId xmlns:a16="http://schemas.microsoft.com/office/drawing/2014/main" id="{351BDC8F-3B91-784D-CCB0-72BA9944E891}"/>
              </a:ext>
            </a:extLst>
          </p:cNvPr>
          <p:cNvPicPr>
            <a:picLocks noChangeAspect="1"/>
          </p:cNvPicPr>
          <p:nvPr/>
        </p:nvPicPr>
        <p:blipFill>
          <a:blip r:embed="rId3"/>
          <a:stretch>
            <a:fillRect/>
          </a:stretch>
        </p:blipFill>
        <p:spPr>
          <a:xfrm>
            <a:off x="540774" y="1238865"/>
            <a:ext cx="9989574" cy="4514354"/>
          </a:xfrm>
          <a:prstGeom prst="rect">
            <a:avLst/>
          </a:prstGeom>
        </p:spPr>
      </p:pic>
    </p:spTree>
    <p:extLst>
      <p:ext uri="{BB962C8B-B14F-4D97-AF65-F5344CB8AC3E}">
        <p14:creationId xmlns:p14="http://schemas.microsoft.com/office/powerpoint/2010/main" val="1950714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C6C5C-44EF-A355-6864-2BB321A19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21113B-E128-5298-AA06-7C3845F2A0E7}"/>
              </a:ext>
            </a:extLst>
          </p:cNvPr>
          <p:cNvSpPr>
            <a:spLocks noGrp="1"/>
          </p:cNvSpPr>
          <p:nvPr>
            <p:ph type="title"/>
          </p:nvPr>
        </p:nvSpPr>
        <p:spPr>
          <a:xfrm>
            <a:off x="540774" y="560440"/>
            <a:ext cx="10736828" cy="884902"/>
          </a:xfrm>
        </p:spPr>
        <p:txBody>
          <a:bodyPr>
            <a:normAutofit fontScale="90000"/>
          </a:bodyPr>
          <a:lstStyle/>
          <a:p>
            <a:r>
              <a:rPr lang="en-US" sz="2000" b="1" dirty="0"/>
              <a:t>Query 9:</a:t>
            </a:r>
            <a:r>
              <a:rPr lang="en-US" dirty="0"/>
              <a:t> </a:t>
            </a:r>
            <a:r>
              <a:rPr lang="en-US" sz="2000" b="1" dirty="0"/>
              <a:t>List farmers who have been assigned the same advisor for all their crops.</a:t>
            </a:r>
            <a:br>
              <a:rPr lang="en-US" sz="2000" b="1" dirty="0"/>
            </a:br>
            <a:r>
              <a:rPr lang="en-US" sz="2000" b="1"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07F267FC-3D32-917A-C821-D3ACCBC4B05E}"/>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12</a:t>
            </a:fld>
            <a:endParaRPr lang="en-US" dirty="0"/>
          </a:p>
        </p:txBody>
      </p:sp>
      <p:pic>
        <p:nvPicPr>
          <p:cNvPr id="4" name="Picture 3">
            <a:extLst>
              <a:ext uri="{FF2B5EF4-FFF2-40B4-BE49-F238E27FC236}">
                <a16:creationId xmlns:a16="http://schemas.microsoft.com/office/drawing/2014/main" id="{8806F6FE-453E-7F73-1DB6-26DD5F8F81A7}"/>
              </a:ext>
            </a:extLst>
          </p:cNvPr>
          <p:cNvPicPr>
            <a:picLocks noChangeAspect="1"/>
          </p:cNvPicPr>
          <p:nvPr/>
        </p:nvPicPr>
        <p:blipFill>
          <a:blip r:embed="rId3"/>
          <a:stretch>
            <a:fillRect/>
          </a:stretch>
        </p:blipFill>
        <p:spPr>
          <a:xfrm>
            <a:off x="609600" y="1317523"/>
            <a:ext cx="9871587" cy="4286464"/>
          </a:xfrm>
          <a:prstGeom prst="rect">
            <a:avLst/>
          </a:prstGeom>
        </p:spPr>
      </p:pic>
    </p:spTree>
    <p:extLst>
      <p:ext uri="{BB962C8B-B14F-4D97-AF65-F5344CB8AC3E}">
        <p14:creationId xmlns:p14="http://schemas.microsoft.com/office/powerpoint/2010/main" val="3164728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2F7FB-EC65-F31B-E92B-BB86EE27D8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1D071-BCB4-434E-213F-DDEC84D72C85}"/>
              </a:ext>
            </a:extLst>
          </p:cNvPr>
          <p:cNvSpPr>
            <a:spLocks noGrp="1"/>
          </p:cNvSpPr>
          <p:nvPr>
            <p:ph type="title"/>
          </p:nvPr>
        </p:nvSpPr>
        <p:spPr>
          <a:xfrm>
            <a:off x="540774" y="560440"/>
            <a:ext cx="10736828" cy="884902"/>
          </a:xfrm>
        </p:spPr>
        <p:txBody>
          <a:bodyPr>
            <a:normAutofit fontScale="90000"/>
          </a:bodyPr>
          <a:lstStyle/>
          <a:p>
            <a:br>
              <a:rPr lang="en-US" sz="2000" b="1" dirty="0"/>
            </a:br>
            <a:r>
              <a:rPr lang="en-US" sz="2000" b="1" dirty="0"/>
              <a:t>Query 10:Create a CTE showing average profit per crop type by farmer and use it to list farmers making below-average profits on any crop.</a:t>
            </a:r>
            <a:br>
              <a:rPr lang="en-US" sz="2000" b="1" dirty="0"/>
            </a:br>
            <a:r>
              <a:rPr lang="en-US" sz="2000" b="1"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665CDF11-9D5D-3D8E-D3DF-01CB60B4EF36}"/>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13</a:t>
            </a:fld>
            <a:endParaRPr lang="en-US" dirty="0"/>
          </a:p>
        </p:txBody>
      </p:sp>
      <p:pic>
        <p:nvPicPr>
          <p:cNvPr id="4" name="Picture 3">
            <a:extLst>
              <a:ext uri="{FF2B5EF4-FFF2-40B4-BE49-F238E27FC236}">
                <a16:creationId xmlns:a16="http://schemas.microsoft.com/office/drawing/2014/main" id="{88B296D5-FF5B-F17F-67F1-C580CA36DE52}"/>
              </a:ext>
            </a:extLst>
          </p:cNvPr>
          <p:cNvPicPr>
            <a:picLocks noChangeAspect="1"/>
          </p:cNvPicPr>
          <p:nvPr/>
        </p:nvPicPr>
        <p:blipFill>
          <a:blip r:embed="rId3"/>
          <a:stretch>
            <a:fillRect/>
          </a:stretch>
        </p:blipFill>
        <p:spPr>
          <a:xfrm>
            <a:off x="766916" y="1384642"/>
            <a:ext cx="8980521" cy="4359051"/>
          </a:xfrm>
          <a:prstGeom prst="rect">
            <a:avLst/>
          </a:prstGeom>
        </p:spPr>
      </p:pic>
    </p:spTree>
    <p:extLst>
      <p:ext uri="{BB962C8B-B14F-4D97-AF65-F5344CB8AC3E}">
        <p14:creationId xmlns:p14="http://schemas.microsoft.com/office/powerpoint/2010/main" val="2247679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BDCF-FD1D-A5CC-1309-10F409F6C4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40097-BA0F-82C2-796C-7EB3FA7E4898}"/>
              </a:ext>
            </a:extLst>
          </p:cNvPr>
          <p:cNvSpPr>
            <a:spLocks noGrp="1"/>
          </p:cNvSpPr>
          <p:nvPr>
            <p:ph type="title"/>
          </p:nvPr>
        </p:nvSpPr>
        <p:spPr>
          <a:xfrm>
            <a:off x="540774" y="560440"/>
            <a:ext cx="10736828" cy="884902"/>
          </a:xfrm>
        </p:spPr>
        <p:txBody>
          <a:bodyPr>
            <a:normAutofit fontScale="90000"/>
          </a:bodyPr>
          <a:lstStyle/>
          <a:p>
            <a:r>
              <a:rPr lang="en-US" sz="2000" b="1" dirty="0"/>
              <a:t> </a:t>
            </a:r>
            <a:br>
              <a:rPr lang="en-US" sz="2000" b="1" dirty="0"/>
            </a:br>
            <a:r>
              <a:rPr lang="en-US" sz="2000" b="1" dirty="0"/>
              <a:t>Query 11:(Assume </a:t>
            </a:r>
            <a:r>
              <a:rPr lang="en-US" sz="2000" b="1" dirty="0" err="1"/>
              <a:t>MarketResearcher</a:t>
            </a:r>
            <a:r>
              <a:rPr lang="en-US" sz="2000" b="1" dirty="0"/>
              <a:t> has a </a:t>
            </a:r>
            <a:r>
              <a:rPr lang="en-US" sz="2000" b="1" dirty="0" err="1"/>
              <a:t>PriceDate</a:t>
            </a:r>
            <a:r>
              <a:rPr lang="en-US" sz="2000" b="1" dirty="0"/>
              <a:t>) — Use a window function to find the price change of each crop over the last 3 entries.</a:t>
            </a:r>
            <a:br>
              <a:rPr lang="en-US" sz="2000" b="1" dirty="0"/>
            </a:br>
            <a:r>
              <a:rPr lang="en-US" sz="2000" b="1"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021A64CC-63E2-0D91-E5A4-B6C2BB5E0E12}"/>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dirty="0"/>
          </a:p>
        </p:txBody>
      </p:sp>
      <p:pic>
        <p:nvPicPr>
          <p:cNvPr id="4" name="Picture 3">
            <a:extLst>
              <a:ext uri="{FF2B5EF4-FFF2-40B4-BE49-F238E27FC236}">
                <a16:creationId xmlns:a16="http://schemas.microsoft.com/office/drawing/2014/main" id="{834C5A97-C4ED-B6F3-6CD2-DC447FE8D763}"/>
              </a:ext>
            </a:extLst>
          </p:cNvPr>
          <p:cNvPicPr>
            <a:picLocks noChangeAspect="1"/>
          </p:cNvPicPr>
          <p:nvPr/>
        </p:nvPicPr>
        <p:blipFill>
          <a:blip r:embed="rId3"/>
          <a:stretch>
            <a:fillRect/>
          </a:stretch>
        </p:blipFill>
        <p:spPr>
          <a:xfrm>
            <a:off x="914398" y="1245454"/>
            <a:ext cx="8766361" cy="4545867"/>
          </a:xfrm>
          <a:prstGeom prst="rect">
            <a:avLst/>
          </a:prstGeom>
        </p:spPr>
      </p:pic>
    </p:spTree>
    <p:extLst>
      <p:ext uri="{BB962C8B-B14F-4D97-AF65-F5344CB8AC3E}">
        <p14:creationId xmlns:p14="http://schemas.microsoft.com/office/powerpoint/2010/main" val="2705485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5553-6FD5-41BE-D37A-D5D42D618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F382A-74D7-7D84-1590-0C1E49147EF0}"/>
              </a:ext>
            </a:extLst>
          </p:cNvPr>
          <p:cNvSpPr>
            <a:spLocks noGrp="1"/>
          </p:cNvSpPr>
          <p:nvPr>
            <p:ph type="title"/>
          </p:nvPr>
        </p:nvSpPr>
        <p:spPr>
          <a:xfrm>
            <a:off x="540774" y="560440"/>
            <a:ext cx="10736828" cy="884902"/>
          </a:xfrm>
        </p:spPr>
        <p:txBody>
          <a:bodyPr>
            <a:normAutofit fontScale="90000"/>
          </a:bodyPr>
          <a:lstStyle/>
          <a:p>
            <a:br>
              <a:rPr lang="en-US" sz="2000" b="1" dirty="0"/>
            </a:br>
            <a:br>
              <a:rPr lang="en-US" sz="2000" b="1" dirty="0"/>
            </a:br>
            <a:br>
              <a:rPr lang="en-US" sz="2000" b="1" dirty="0"/>
            </a:br>
            <a:br>
              <a:rPr lang="en-US" sz="2000" b="1" dirty="0"/>
            </a:br>
            <a:br>
              <a:rPr lang="en-US" sz="2000" b="1" dirty="0"/>
            </a:br>
            <a:br>
              <a:rPr lang="en-US" sz="2000" b="1" dirty="0"/>
            </a:br>
            <a:r>
              <a:rPr lang="en-US" sz="2000" b="1" dirty="0"/>
              <a:t>Query 12: Create a new column that classifies crop growth rate as:</a:t>
            </a:r>
            <a:br>
              <a:rPr lang="en-US" sz="2000" b="1" dirty="0"/>
            </a:br>
            <a:r>
              <a:rPr lang="en-US" sz="2000" b="1" dirty="0"/>
              <a:t>    - Low (&lt;20%)</a:t>
            </a:r>
            <a:br>
              <a:rPr lang="en-US" sz="2000" b="1" dirty="0"/>
            </a:br>
            <a:r>
              <a:rPr lang="en-US" sz="2000" b="1" dirty="0"/>
              <a:t>    - Medium (20–50%)</a:t>
            </a:r>
            <a:br>
              <a:rPr lang="en-US" sz="2000" b="1" dirty="0"/>
            </a:br>
            <a:r>
              <a:rPr lang="en-US" sz="2000" b="1" dirty="0"/>
              <a:t>    - High (&gt;50%)</a:t>
            </a:r>
            <a:br>
              <a:rPr lang="en-US" sz="2000" b="1" dirty="0"/>
            </a:br>
            <a:r>
              <a:rPr lang="en-US" sz="2000" b="1" dirty="0"/>
              <a:t>Count the number of crops in each category.</a:t>
            </a:r>
            <a:br>
              <a:rPr lang="en-US" sz="2000" b="1" dirty="0"/>
            </a:br>
            <a:r>
              <a:rPr lang="en-US"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4BD3C9D1-2AFE-0B56-8D86-0B3B058A250B}"/>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15</a:t>
            </a:fld>
            <a:endParaRPr lang="en-US" dirty="0"/>
          </a:p>
        </p:txBody>
      </p:sp>
      <p:pic>
        <p:nvPicPr>
          <p:cNvPr id="4" name="Picture 3">
            <a:extLst>
              <a:ext uri="{FF2B5EF4-FFF2-40B4-BE49-F238E27FC236}">
                <a16:creationId xmlns:a16="http://schemas.microsoft.com/office/drawing/2014/main" id="{9D191B96-AF19-9E08-450C-F73A2CF3B540}"/>
              </a:ext>
            </a:extLst>
          </p:cNvPr>
          <p:cNvPicPr>
            <a:picLocks noChangeAspect="1"/>
          </p:cNvPicPr>
          <p:nvPr/>
        </p:nvPicPr>
        <p:blipFill>
          <a:blip r:embed="rId3"/>
          <a:stretch>
            <a:fillRect/>
          </a:stretch>
        </p:blipFill>
        <p:spPr>
          <a:xfrm>
            <a:off x="629265" y="2281084"/>
            <a:ext cx="9999406" cy="2960933"/>
          </a:xfrm>
          <a:prstGeom prst="rect">
            <a:avLst/>
          </a:prstGeom>
        </p:spPr>
      </p:pic>
    </p:spTree>
    <p:extLst>
      <p:ext uri="{BB962C8B-B14F-4D97-AF65-F5344CB8AC3E}">
        <p14:creationId xmlns:p14="http://schemas.microsoft.com/office/powerpoint/2010/main" val="1129760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56F0C-F0FF-B7FD-37E8-AD315C2FA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5761E-DECE-96A2-949C-D376C598E66E}"/>
              </a:ext>
            </a:extLst>
          </p:cNvPr>
          <p:cNvSpPr>
            <a:spLocks noGrp="1"/>
          </p:cNvSpPr>
          <p:nvPr>
            <p:ph type="title"/>
          </p:nvPr>
        </p:nvSpPr>
        <p:spPr>
          <a:xfrm>
            <a:off x="727586" y="315532"/>
            <a:ext cx="10736828" cy="884902"/>
          </a:xfrm>
        </p:spPr>
        <p:txBody>
          <a:bodyPr>
            <a:normAutofit fontScale="90000"/>
          </a:bodyPr>
          <a:lstStyle/>
          <a:p>
            <a:br>
              <a:rPr lang="en-US" sz="2000" b="1" dirty="0"/>
            </a:br>
            <a:r>
              <a:rPr lang="en-US" sz="2000" b="1" dirty="0"/>
              <a:t>Query 13: Join the tables and display all farmers whose crop is sold in the same district at the highest price</a:t>
            </a:r>
            <a:br>
              <a:rPr lang="en-US" sz="2000" b="1" dirty="0"/>
            </a:br>
            <a:endParaRPr lang="en-US" sz="2000" b="1" dirty="0"/>
          </a:p>
        </p:txBody>
      </p:sp>
      <p:sp>
        <p:nvSpPr>
          <p:cNvPr id="5" name="Slide Number Placeholder 4">
            <a:extLst>
              <a:ext uri="{FF2B5EF4-FFF2-40B4-BE49-F238E27FC236}">
                <a16:creationId xmlns:a16="http://schemas.microsoft.com/office/drawing/2014/main" id="{68A17536-B23E-41A4-E7A0-CAF0D970698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16</a:t>
            </a:fld>
            <a:endParaRPr lang="en-US" dirty="0"/>
          </a:p>
        </p:txBody>
      </p:sp>
      <p:pic>
        <p:nvPicPr>
          <p:cNvPr id="4" name="Picture 3">
            <a:extLst>
              <a:ext uri="{FF2B5EF4-FFF2-40B4-BE49-F238E27FC236}">
                <a16:creationId xmlns:a16="http://schemas.microsoft.com/office/drawing/2014/main" id="{A1441C76-5B6F-9E2F-ACA4-105E66DEFA7B}"/>
              </a:ext>
            </a:extLst>
          </p:cNvPr>
          <p:cNvPicPr>
            <a:picLocks noChangeAspect="1"/>
          </p:cNvPicPr>
          <p:nvPr/>
        </p:nvPicPr>
        <p:blipFill>
          <a:blip r:embed="rId3"/>
          <a:stretch>
            <a:fillRect/>
          </a:stretch>
        </p:blipFill>
        <p:spPr>
          <a:xfrm>
            <a:off x="638907" y="1407272"/>
            <a:ext cx="10461711" cy="2225837"/>
          </a:xfrm>
          <a:prstGeom prst="rect">
            <a:avLst/>
          </a:prstGeom>
        </p:spPr>
      </p:pic>
      <p:pic>
        <p:nvPicPr>
          <p:cNvPr id="7" name="Picture 6">
            <a:extLst>
              <a:ext uri="{FF2B5EF4-FFF2-40B4-BE49-F238E27FC236}">
                <a16:creationId xmlns:a16="http://schemas.microsoft.com/office/drawing/2014/main" id="{77558A2D-8CD5-37F2-C9D4-6696A4A14A05}"/>
              </a:ext>
            </a:extLst>
          </p:cNvPr>
          <p:cNvPicPr>
            <a:picLocks noChangeAspect="1"/>
          </p:cNvPicPr>
          <p:nvPr/>
        </p:nvPicPr>
        <p:blipFill>
          <a:blip r:embed="rId4"/>
          <a:stretch>
            <a:fillRect/>
          </a:stretch>
        </p:blipFill>
        <p:spPr>
          <a:xfrm>
            <a:off x="540774" y="3762008"/>
            <a:ext cx="10461711" cy="2225837"/>
          </a:xfrm>
          <a:prstGeom prst="rect">
            <a:avLst/>
          </a:prstGeom>
        </p:spPr>
      </p:pic>
    </p:spTree>
    <p:extLst>
      <p:ext uri="{BB962C8B-B14F-4D97-AF65-F5344CB8AC3E}">
        <p14:creationId xmlns:p14="http://schemas.microsoft.com/office/powerpoint/2010/main" val="357638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96DFE-D779-33E1-F080-2EA4C6C82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90EB6-67E9-BF39-4DE7-D7FBDCB9B2BB}"/>
              </a:ext>
            </a:extLst>
          </p:cNvPr>
          <p:cNvSpPr>
            <a:spLocks noGrp="1"/>
          </p:cNvSpPr>
          <p:nvPr>
            <p:ph type="title"/>
          </p:nvPr>
        </p:nvSpPr>
        <p:spPr>
          <a:xfrm>
            <a:off x="540774" y="560440"/>
            <a:ext cx="10736828" cy="884902"/>
          </a:xfrm>
        </p:spPr>
        <p:txBody>
          <a:bodyPr>
            <a:normAutofit/>
          </a:bodyPr>
          <a:lstStyle/>
          <a:p>
            <a:r>
              <a:rPr lang="en-US" sz="2000" b="1" dirty="0"/>
              <a:t>Query 13 (Continued):</a:t>
            </a:r>
            <a:r>
              <a:rPr lang="en-US"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5B205024-94A7-3A10-23A1-20DE4E417016}"/>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17</a:t>
            </a:fld>
            <a:endParaRPr lang="en-US" dirty="0"/>
          </a:p>
        </p:txBody>
      </p:sp>
      <p:pic>
        <p:nvPicPr>
          <p:cNvPr id="3" name="Picture 2">
            <a:extLst>
              <a:ext uri="{FF2B5EF4-FFF2-40B4-BE49-F238E27FC236}">
                <a16:creationId xmlns:a16="http://schemas.microsoft.com/office/drawing/2014/main" id="{F9E87A50-271F-6F53-A017-15FFF3408005}"/>
              </a:ext>
            </a:extLst>
          </p:cNvPr>
          <p:cNvPicPr>
            <a:picLocks noChangeAspect="1"/>
          </p:cNvPicPr>
          <p:nvPr/>
        </p:nvPicPr>
        <p:blipFill>
          <a:blip r:embed="rId3"/>
          <a:stretch>
            <a:fillRect/>
          </a:stretch>
        </p:blipFill>
        <p:spPr>
          <a:xfrm>
            <a:off x="757084" y="1219200"/>
            <a:ext cx="10520516" cy="5323267"/>
          </a:xfrm>
          <a:prstGeom prst="rect">
            <a:avLst/>
          </a:prstGeom>
        </p:spPr>
      </p:pic>
    </p:spTree>
    <p:extLst>
      <p:ext uri="{BB962C8B-B14F-4D97-AF65-F5344CB8AC3E}">
        <p14:creationId xmlns:p14="http://schemas.microsoft.com/office/powerpoint/2010/main" val="157307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2EFBC-626A-C211-A275-31D7809D47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1550D-C160-0046-7BEF-3A2803D94812}"/>
              </a:ext>
            </a:extLst>
          </p:cNvPr>
          <p:cNvSpPr>
            <a:spLocks noGrp="1"/>
          </p:cNvSpPr>
          <p:nvPr>
            <p:ph type="title"/>
          </p:nvPr>
        </p:nvSpPr>
        <p:spPr>
          <a:xfrm>
            <a:off x="540774" y="560440"/>
            <a:ext cx="10736828" cy="884902"/>
          </a:xfrm>
        </p:spPr>
        <p:txBody>
          <a:bodyPr>
            <a:normAutofit fontScale="90000"/>
          </a:bodyPr>
          <a:lstStyle/>
          <a:p>
            <a:br>
              <a:rPr lang="en-US" sz="2000" b="1" dirty="0"/>
            </a:br>
            <a:r>
              <a:rPr lang="en-US" sz="2000" b="1" dirty="0"/>
              <a:t>Query 14:</a:t>
            </a:r>
            <a:r>
              <a:rPr lang="en-US" dirty="0"/>
              <a:t>  </a:t>
            </a:r>
            <a:r>
              <a:rPr lang="en-US" sz="2000" b="1" dirty="0"/>
              <a:t>For each advisor, count how many of their farmers grow crops that fall under the “High” growth classification (from Q12).</a:t>
            </a:r>
            <a:br>
              <a:rPr lang="en-US" sz="2000" b="1" dirty="0"/>
            </a:br>
            <a:br>
              <a:rPr lang="en-US" sz="2000" b="1" dirty="0"/>
            </a:br>
            <a:endParaRPr lang="en-US" sz="2000" b="1" dirty="0"/>
          </a:p>
        </p:txBody>
      </p:sp>
      <p:sp>
        <p:nvSpPr>
          <p:cNvPr id="5" name="Slide Number Placeholder 4">
            <a:extLst>
              <a:ext uri="{FF2B5EF4-FFF2-40B4-BE49-F238E27FC236}">
                <a16:creationId xmlns:a16="http://schemas.microsoft.com/office/drawing/2014/main" id="{DB58BBEC-645B-F098-D7D8-392EE9317A05}"/>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18</a:t>
            </a:fld>
            <a:endParaRPr lang="en-US" dirty="0"/>
          </a:p>
        </p:txBody>
      </p:sp>
      <p:pic>
        <p:nvPicPr>
          <p:cNvPr id="4" name="Picture 3">
            <a:extLst>
              <a:ext uri="{FF2B5EF4-FFF2-40B4-BE49-F238E27FC236}">
                <a16:creationId xmlns:a16="http://schemas.microsoft.com/office/drawing/2014/main" id="{0B81596E-621A-8A6D-1FBD-A2B83108098F}"/>
              </a:ext>
            </a:extLst>
          </p:cNvPr>
          <p:cNvPicPr>
            <a:picLocks noChangeAspect="1"/>
          </p:cNvPicPr>
          <p:nvPr/>
        </p:nvPicPr>
        <p:blipFill>
          <a:blip r:embed="rId3"/>
          <a:stretch>
            <a:fillRect/>
          </a:stretch>
        </p:blipFill>
        <p:spPr>
          <a:xfrm>
            <a:off x="540774" y="1171793"/>
            <a:ext cx="10736826" cy="1658420"/>
          </a:xfrm>
          <a:prstGeom prst="rect">
            <a:avLst/>
          </a:prstGeom>
        </p:spPr>
      </p:pic>
      <p:pic>
        <p:nvPicPr>
          <p:cNvPr id="7" name="Picture 6">
            <a:extLst>
              <a:ext uri="{FF2B5EF4-FFF2-40B4-BE49-F238E27FC236}">
                <a16:creationId xmlns:a16="http://schemas.microsoft.com/office/drawing/2014/main" id="{3A221762-32CF-1BDD-56BF-0B98DDCAEB03}"/>
              </a:ext>
            </a:extLst>
          </p:cNvPr>
          <p:cNvPicPr>
            <a:picLocks noChangeAspect="1"/>
          </p:cNvPicPr>
          <p:nvPr/>
        </p:nvPicPr>
        <p:blipFill>
          <a:blip r:embed="rId4"/>
          <a:stretch>
            <a:fillRect/>
          </a:stretch>
        </p:blipFill>
        <p:spPr>
          <a:xfrm>
            <a:off x="657038" y="2830213"/>
            <a:ext cx="10620562" cy="1955951"/>
          </a:xfrm>
          <a:prstGeom prst="rect">
            <a:avLst/>
          </a:prstGeom>
        </p:spPr>
      </p:pic>
    </p:spTree>
    <p:extLst>
      <p:ext uri="{BB962C8B-B14F-4D97-AF65-F5344CB8AC3E}">
        <p14:creationId xmlns:p14="http://schemas.microsoft.com/office/powerpoint/2010/main" val="65349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80CC9-E89F-5BC3-C0DC-BEBDE459E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B3EB6-56DE-C60C-23CA-9278349F3C94}"/>
              </a:ext>
            </a:extLst>
          </p:cNvPr>
          <p:cNvSpPr>
            <a:spLocks noGrp="1"/>
          </p:cNvSpPr>
          <p:nvPr>
            <p:ph type="title"/>
          </p:nvPr>
        </p:nvSpPr>
        <p:spPr>
          <a:xfrm>
            <a:off x="540774" y="560440"/>
            <a:ext cx="10736828" cy="884902"/>
          </a:xfrm>
        </p:spPr>
        <p:txBody>
          <a:bodyPr>
            <a:normAutofit/>
          </a:bodyPr>
          <a:lstStyle/>
          <a:p>
            <a:r>
              <a:rPr lang="en-US" sz="2000" b="1" dirty="0"/>
              <a:t>Query 14(continued):</a:t>
            </a:r>
            <a:r>
              <a:rPr lang="en-US"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4630058F-4DF7-D622-64D7-5FA48A7878E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19</a:t>
            </a:fld>
            <a:endParaRPr lang="en-US" dirty="0"/>
          </a:p>
        </p:txBody>
      </p:sp>
      <p:pic>
        <p:nvPicPr>
          <p:cNvPr id="9" name="Picture 8">
            <a:extLst>
              <a:ext uri="{FF2B5EF4-FFF2-40B4-BE49-F238E27FC236}">
                <a16:creationId xmlns:a16="http://schemas.microsoft.com/office/drawing/2014/main" id="{0055632C-ACCA-3A4F-3E4C-865E8CCF4412}"/>
              </a:ext>
            </a:extLst>
          </p:cNvPr>
          <p:cNvPicPr>
            <a:picLocks noChangeAspect="1"/>
          </p:cNvPicPr>
          <p:nvPr/>
        </p:nvPicPr>
        <p:blipFill>
          <a:blip r:embed="rId3"/>
          <a:stretch>
            <a:fillRect/>
          </a:stretch>
        </p:blipFill>
        <p:spPr>
          <a:xfrm>
            <a:off x="540774" y="1150374"/>
            <a:ext cx="10491019" cy="5095880"/>
          </a:xfrm>
          <a:prstGeom prst="rect">
            <a:avLst/>
          </a:prstGeom>
        </p:spPr>
      </p:pic>
    </p:spTree>
    <p:extLst>
      <p:ext uri="{BB962C8B-B14F-4D97-AF65-F5344CB8AC3E}">
        <p14:creationId xmlns:p14="http://schemas.microsoft.com/office/powerpoint/2010/main" val="1580810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2376868"/>
          </a:xfrm>
        </p:spPr>
        <p:txBody>
          <a:bodyPr/>
          <a:lstStyle/>
          <a:p>
            <a:r>
              <a:rPr lang="en-US" dirty="0"/>
              <a:t>Introduction</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844800"/>
            <a:ext cx="5181600" cy="3128963"/>
          </a:xfrm>
        </p:spPr>
        <p:txBody>
          <a:bodyPr>
            <a:normAutofit fontScale="92500" lnSpcReduction="10000"/>
          </a:bodyPr>
          <a:lstStyle/>
          <a:p>
            <a:r>
              <a:rPr lang="en-US" dirty="0"/>
              <a:t>In this project, I analyzed agricultural data from farmers and market researchers using SQL. The objective was to generate actionable insights by writing queries to filter, join, and summarize the data. This helped in understanding crop patterns, farmer-advisor dynamics, and market alignment. I used SQL to uncover trends and answer key questions to support advisors and policymakers in data-driven decision-making.</a:t>
            </a:r>
          </a:p>
          <a:p>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E19D4-F35E-F5DB-23A1-9981D82A0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5914E-14E7-9025-9BFC-A60A22F9D4E8}"/>
              </a:ext>
            </a:extLst>
          </p:cNvPr>
          <p:cNvSpPr>
            <a:spLocks noGrp="1"/>
          </p:cNvSpPr>
          <p:nvPr>
            <p:ph type="title"/>
          </p:nvPr>
        </p:nvSpPr>
        <p:spPr>
          <a:xfrm>
            <a:off x="540774" y="560440"/>
            <a:ext cx="10736828" cy="884902"/>
          </a:xfrm>
        </p:spPr>
        <p:txBody>
          <a:bodyPr>
            <a:normAutofit fontScale="90000"/>
          </a:bodyPr>
          <a:lstStyle/>
          <a:p>
            <a:r>
              <a:rPr lang="en-US" sz="2000" b="1" dirty="0"/>
              <a:t>Query 15:Identify if any farmer has duplicate crop entries.</a:t>
            </a:r>
            <a:br>
              <a:rPr lang="en-US" sz="2000" b="1" dirty="0"/>
            </a:br>
            <a:r>
              <a:rPr lang="en-US" sz="2000" b="1"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50196970-225B-6DA9-9C5F-2B2462ADFC71}"/>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20</a:t>
            </a:fld>
            <a:endParaRPr lang="en-US" dirty="0"/>
          </a:p>
        </p:txBody>
      </p:sp>
      <p:pic>
        <p:nvPicPr>
          <p:cNvPr id="4" name="Picture 3">
            <a:extLst>
              <a:ext uri="{FF2B5EF4-FFF2-40B4-BE49-F238E27FC236}">
                <a16:creationId xmlns:a16="http://schemas.microsoft.com/office/drawing/2014/main" id="{19D0E1C8-F8AB-5508-8346-80FA4597AF1B}"/>
              </a:ext>
            </a:extLst>
          </p:cNvPr>
          <p:cNvPicPr>
            <a:picLocks noChangeAspect="1"/>
          </p:cNvPicPr>
          <p:nvPr/>
        </p:nvPicPr>
        <p:blipFill>
          <a:blip r:embed="rId3"/>
          <a:stretch>
            <a:fillRect/>
          </a:stretch>
        </p:blipFill>
        <p:spPr>
          <a:xfrm>
            <a:off x="629265" y="1347018"/>
            <a:ext cx="10736828" cy="4640827"/>
          </a:xfrm>
          <a:prstGeom prst="rect">
            <a:avLst/>
          </a:prstGeom>
        </p:spPr>
      </p:pic>
    </p:spTree>
    <p:extLst>
      <p:ext uri="{BB962C8B-B14F-4D97-AF65-F5344CB8AC3E}">
        <p14:creationId xmlns:p14="http://schemas.microsoft.com/office/powerpoint/2010/main" val="422416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ED54-E6AA-2E25-F73E-ADD9B891C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5D0BC4-4A6A-A468-800C-ACA6D6249E38}"/>
              </a:ext>
            </a:extLst>
          </p:cNvPr>
          <p:cNvSpPr>
            <a:spLocks noGrp="1"/>
          </p:cNvSpPr>
          <p:nvPr>
            <p:ph type="title"/>
          </p:nvPr>
        </p:nvSpPr>
        <p:spPr>
          <a:xfrm>
            <a:off x="540774" y="560440"/>
            <a:ext cx="10736828" cy="884902"/>
          </a:xfrm>
        </p:spPr>
        <p:txBody>
          <a:bodyPr>
            <a:normAutofit fontScale="90000"/>
          </a:bodyPr>
          <a:lstStyle/>
          <a:p>
            <a:r>
              <a:rPr lang="en-US" sz="2000" b="1" dirty="0"/>
              <a:t>Query 16:</a:t>
            </a:r>
            <a:r>
              <a:rPr lang="en-US" dirty="0"/>
              <a:t> </a:t>
            </a:r>
            <a:r>
              <a:rPr lang="en-US" sz="2000" b="1" dirty="0"/>
              <a:t>List all crops grown by farmers that are not listed in the </a:t>
            </a:r>
            <a:r>
              <a:rPr lang="en-US" sz="2000" b="1" dirty="0" err="1"/>
              <a:t>MarketResearcher</a:t>
            </a:r>
            <a:r>
              <a:rPr lang="en-US" sz="2000" b="1" dirty="0"/>
              <a:t> table.</a:t>
            </a:r>
            <a:br>
              <a:rPr lang="en-US" sz="2000" b="1" dirty="0"/>
            </a:br>
            <a:br>
              <a:rPr lang="en-US" sz="2000" b="1" dirty="0"/>
            </a:br>
            <a:endParaRPr lang="en-US" sz="2000" b="1" dirty="0"/>
          </a:p>
        </p:txBody>
      </p:sp>
      <p:sp>
        <p:nvSpPr>
          <p:cNvPr id="5" name="Slide Number Placeholder 4">
            <a:extLst>
              <a:ext uri="{FF2B5EF4-FFF2-40B4-BE49-F238E27FC236}">
                <a16:creationId xmlns:a16="http://schemas.microsoft.com/office/drawing/2014/main" id="{C751B234-ED21-56D5-4ACA-D02A32B15E9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21</a:t>
            </a:fld>
            <a:endParaRPr lang="en-US" dirty="0"/>
          </a:p>
        </p:txBody>
      </p:sp>
      <p:pic>
        <p:nvPicPr>
          <p:cNvPr id="4" name="Picture 3">
            <a:extLst>
              <a:ext uri="{FF2B5EF4-FFF2-40B4-BE49-F238E27FC236}">
                <a16:creationId xmlns:a16="http://schemas.microsoft.com/office/drawing/2014/main" id="{C5A9D37E-8AE5-16BA-F962-7EF69232287E}"/>
              </a:ext>
            </a:extLst>
          </p:cNvPr>
          <p:cNvPicPr>
            <a:picLocks noChangeAspect="1"/>
          </p:cNvPicPr>
          <p:nvPr/>
        </p:nvPicPr>
        <p:blipFill>
          <a:blip r:embed="rId3"/>
          <a:stretch>
            <a:fillRect/>
          </a:stretch>
        </p:blipFill>
        <p:spPr>
          <a:xfrm>
            <a:off x="629690" y="1445342"/>
            <a:ext cx="10480762" cy="3853829"/>
          </a:xfrm>
          <a:prstGeom prst="rect">
            <a:avLst/>
          </a:prstGeom>
        </p:spPr>
      </p:pic>
    </p:spTree>
    <p:extLst>
      <p:ext uri="{BB962C8B-B14F-4D97-AF65-F5344CB8AC3E}">
        <p14:creationId xmlns:p14="http://schemas.microsoft.com/office/powerpoint/2010/main" val="3027590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CF6A6-F3CA-4EA4-39AD-E7C20E10A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C5303D-2CB9-2103-9603-EF3486AB089D}"/>
              </a:ext>
            </a:extLst>
          </p:cNvPr>
          <p:cNvSpPr>
            <a:spLocks noGrp="1"/>
          </p:cNvSpPr>
          <p:nvPr>
            <p:ph type="title"/>
          </p:nvPr>
        </p:nvSpPr>
        <p:spPr>
          <a:xfrm>
            <a:off x="540774" y="560440"/>
            <a:ext cx="10736828" cy="884902"/>
          </a:xfrm>
        </p:spPr>
        <p:txBody>
          <a:bodyPr>
            <a:normAutofit fontScale="90000"/>
          </a:bodyPr>
          <a:lstStyle/>
          <a:p>
            <a:r>
              <a:rPr lang="en-US" sz="2000" b="1" dirty="0"/>
              <a:t>Query 17:</a:t>
            </a:r>
            <a:r>
              <a:rPr lang="en-US" dirty="0"/>
              <a:t> </a:t>
            </a:r>
            <a:r>
              <a:rPr lang="en-US" sz="2000" b="1" dirty="0"/>
              <a:t>For each crop, determine which location has the highest average profit margin</a:t>
            </a:r>
            <a:r>
              <a:rPr lang="en-US" dirty="0"/>
              <a:t>.</a:t>
            </a:r>
            <a:br>
              <a:rPr lang="en-US" dirty="0"/>
            </a:br>
            <a:br>
              <a:rPr lang="en-US" sz="2000" b="1" dirty="0"/>
            </a:br>
            <a:endParaRPr lang="en-US" sz="2000" b="1" dirty="0"/>
          </a:p>
        </p:txBody>
      </p:sp>
      <p:sp>
        <p:nvSpPr>
          <p:cNvPr id="5" name="Slide Number Placeholder 4">
            <a:extLst>
              <a:ext uri="{FF2B5EF4-FFF2-40B4-BE49-F238E27FC236}">
                <a16:creationId xmlns:a16="http://schemas.microsoft.com/office/drawing/2014/main" id="{41CACCB1-3654-7F2C-6E36-34440D13B9C5}"/>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22</a:t>
            </a:fld>
            <a:endParaRPr lang="en-US" dirty="0"/>
          </a:p>
        </p:txBody>
      </p:sp>
      <p:pic>
        <p:nvPicPr>
          <p:cNvPr id="4" name="Picture 3">
            <a:extLst>
              <a:ext uri="{FF2B5EF4-FFF2-40B4-BE49-F238E27FC236}">
                <a16:creationId xmlns:a16="http://schemas.microsoft.com/office/drawing/2014/main" id="{5D297FDF-6C9D-C4D0-7A7D-1A5DF1825CD7}"/>
              </a:ext>
            </a:extLst>
          </p:cNvPr>
          <p:cNvPicPr>
            <a:picLocks noChangeAspect="1"/>
          </p:cNvPicPr>
          <p:nvPr/>
        </p:nvPicPr>
        <p:blipFill>
          <a:blip r:embed="rId3"/>
          <a:stretch>
            <a:fillRect/>
          </a:stretch>
        </p:blipFill>
        <p:spPr>
          <a:xfrm>
            <a:off x="540774" y="1445342"/>
            <a:ext cx="10422194" cy="2521080"/>
          </a:xfrm>
          <a:prstGeom prst="rect">
            <a:avLst/>
          </a:prstGeom>
        </p:spPr>
      </p:pic>
      <p:pic>
        <p:nvPicPr>
          <p:cNvPr id="7" name="Picture 6">
            <a:extLst>
              <a:ext uri="{FF2B5EF4-FFF2-40B4-BE49-F238E27FC236}">
                <a16:creationId xmlns:a16="http://schemas.microsoft.com/office/drawing/2014/main" id="{DCFD37AE-C099-97EF-9792-E261C5ED5E6F}"/>
              </a:ext>
            </a:extLst>
          </p:cNvPr>
          <p:cNvPicPr>
            <a:picLocks noChangeAspect="1"/>
          </p:cNvPicPr>
          <p:nvPr/>
        </p:nvPicPr>
        <p:blipFill>
          <a:blip r:embed="rId4"/>
          <a:stretch>
            <a:fillRect/>
          </a:stretch>
        </p:blipFill>
        <p:spPr>
          <a:xfrm>
            <a:off x="647207" y="3894643"/>
            <a:ext cx="10315761" cy="2254366"/>
          </a:xfrm>
          <a:prstGeom prst="rect">
            <a:avLst/>
          </a:prstGeom>
        </p:spPr>
      </p:pic>
    </p:spTree>
    <p:extLst>
      <p:ext uri="{BB962C8B-B14F-4D97-AF65-F5344CB8AC3E}">
        <p14:creationId xmlns:p14="http://schemas.microsoft.com/office/powerpoint/2010/main" val="2470196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BEFD8-0F48-0104-97DA-3835F5798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DE082A-FC20-669A-3CCC-47CBF05950AC}"/>
              </a:ext>
            </a:extLst>
          </p:cNvPr>
          <p:cNvSpPr>
            <a:spLocks noGrp="1"/>
          </p:cNvSpPr>
          <p:nvPr>
            <p:ph type="title"/>
          </p:nvPr>
        </p:nvSpPr>
        <p:spPr>
          <a:xfrm>
            <a:off x="540774" y="560440"/>
            <a:ext cx="10736828" cy="884902"/>
          </a:xfrm>
        </p:spPr>
        <p:txBody>
          <a:bodyPr>
            <a:normAutofit/>
          </a:bodyPr>
          <a:lstStyle/>
          <a:p>
            <a:r>
              <a:rPr lang="en-US" sz="2000" b="1" dirty="0"/>
              <a:t>Query 17(continued):</a:t>
            </a:r>
            <a:r>
              <a:rPr lang="en-US"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4FAB8AAE-0A9D-C6CE-7AC2-424929E8F27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23</a:t>
            </a:fld>
            <a:endParaRPr lang="en-US" dirty="0"/>
          </a:p>
        </p:txBody>
      </p:sp>
      <p:pic>
        <p:nvPicPr>
          <p:cNvPr id="4" name="Picture 3">
            <a:extLst>
              <a:ext uri="{FF2B5EF4-FFF2-40B4-BE49-F238E27FC236}">
                <a16:creationId xmlns:a16="http://schemas.microsoft.com/office/drawing/2014/main" id="{0214FC85-ABB3-9E78-1108-D7425BE36056}"/>
              </a:ext>
            </a:extLst>
          </p:cNvPr>
          <p:cNvPicPr>
            <a:picLocks noChangeAspect="1"/>
          </p:cNvPicPr>
          <p:nvPr/>
        </p:nvPicPr>
        <p:blipFill>
          <a:blip r:embed="rId3"/>
          <a:stretch>
            <a:fillRect/>
          </a:stretch>
        </p:blipFill>
        <p:spPr>
          <a:xfrm>
            <a:off x="540774" y="1167050"/>
            <a:ext cx="10422194" cy="2521080"/>
          </a:xfrm>
          <a:prstGeom prst="rect">
            <a:avLst/>
          </a:prstGeom>
        </p:spPr>
      </p:pic>
      <p:pic>
        <p:nvPicPr>
          <p:cNvPr id="7" name="Picture 6">
            <a:extLst>
              <a:ext uri="{FF2B5EF4-FFF2-40B4-BE49-F238E27FC236}">
                <a16:creationId xmlns:a16="http://schemas.microsoft.com/office/drawing/2014/main" id="{E259496F-1C6E-E262-5AF7-AE17921FB392}"/>
              </a:ext>
            </a:extLst>
          </p:cNvPr>
          <p:cNvPicPr>
            <a:picLocks noChangeAspect="1"/>
          </p:cNvPicPr>
          <p:nvPr/>
        </p:nvPicPr>
        <p:blipFill>
          <a:blip r:embed="rId4"/>
          <a:stretch>
            <a:fillRect/>
          </a:stretch>
        </p:blipFill>
        <p:spPr>
          <a:xfrm>
            <a:off x="540774" y="3805084"/>
            <a:ext cx="10422194" cy="2737384"/>
          </a:xfrm>
          <a:prstGeom prst="rect">
            <a:avLst/>
          </a:prstGeom>
        </p:spPr>
      </p:pic>
    </p:spTree>
    <p:extLst>
      <p:ext uri="{BB962C8B-B14F-4D97-AF65-F5344CB8AC3E}">
        <p14:creationId xmlns:p14="http://schemas.microsoft.com/office/powerpoint/2010/main" val="2355320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60930-038E-DF9C-12D1-CA2220228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C34BB-F34E-F0AB-8FD4-9C7560B3AB04}"/>
              </a:ext>
            </a:extLst>
          </p:cNvPr>
          <p:cNvSpPr>
            <a:spLocks noGrp="1"/>
          </p:cNvSpPr>
          <p:nvPr>
            <p:ph type="title"/>
          </p:nvPr>
        </p:nvSpPr>
        <p:spPr>
          <a:xfrm>
            <a:off x="540774" y="560440"/>
            <a:ext cx="10736828" cy="884902"/>
          </a:xfrm>
        </p:spPr>
        <p:txBody>
          <a:bodyPr>
            <a:normAutofit fontScale="90000"/>
          </a:bodyPr>
          <a:lstStyle/>
          <a:p>
            <a:r>
              <a:rPr lang="en-US" sz="2000" b="1" dirty="0"/>
              <a:t>Query 18:Use window functions to find the second-highest market price crop per district.</a:t>
            </a:r>
            <a:br>
              <a:rPr lang="en-US" sz="2000" b="1" dirty="0"/>
            </a:br>
            <a:r>
              <a:rPr lang="en-US" sz="2000" b="1"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4738B7B7-9CBD-96A3-40E0-7A5FE5A5022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24</a:t>
            </a:fld>
            <a:endParaRPr lang="en-US" dirty="0"/>
          </a:p>
        </p:txBody>
      </p:sp>
      <p:pic>
        <p:nvPicPr>
          <p:cNvPr id="4" name="Picture 3">
            <a:extLst>
              <a:ext uri="{FF2B5EF4-FFF2-40B4-BE49-F238E27FC236}">
                <a16:creationId xmlns:a16="http://schemas.microsoft.com/office/drawing/2014/main" id="{AD2D2FF0-28E7-1B36-EB3E-2C7D59275658}"/>
              </a:ext>
            </a:extLst>
          </p:cNvPr>
          <p:cNvPicPr>
            <a:picLocks noChangeAspect="1"/>
          </p:cNvPicPr>
          <p:nvPr/>
        </p:nvPicPr>
        <p:blipFill>
          <a:blip r:embed="rId3"/>
          <a:stretch>
            <a:fillRect/>
          </a:stretch>
        </p:blipFill>
        <p:spPr>
          <a:xfrm>
            <a:off x="683055" y="1445342"/>
            <a:ext cx="9719474" cy="2074606"/>
          </a:xfrm>
          <a:prstGeom prst="rect">
            <a:avLst/>
          </a:prstGeom>
        </p:spPr>
      </p:pic>
      <p:pic>
        <p:nvPicPr>
          <p:cNvPr id="7" name="Picture 6">
            <a:extLst>
              <a:ext uri="{FF2B5EF4-FFF2-40B4-BE49-F238E27FC236}">
                <a16:creationId xmlns:a16="http://schemas.microsoft.com/office/drawing/2014/main" id="{6F41B16A-43C4-B38E-472E-F9173A3F1634}"/>
              </a:ext>
            </a:extLst>
          </p:cNvPr>
          <p:cNvPicPr>
            <a:picLocks noChangeAspect="1"/>
          </p:cNvPicPr>
          <p:nvPr/>
        </p:nvPicPr>
        <p:blipFill>
          <a:blip r:embed="rId4"/>
          <a:stretch>
            <a:fillRect/>
          </a:stretch>
        </p:blipFill>
        <p:spPr>
          <a:xfrm>
            <a:off x="762126" y="3519948"/>
            <a:ext cx="9640403" cy="3022520"/>
          </a:xfrm>
          <a:prstGeom prst="rect">
            <a:avLst/>
          </a:prstGeom>
        </p:spPr>
      </p:pic>
    </p:spTree>
    <p:extLst>
      <p:ext uri="{BB962C8B-B14F-4D97-AF65-F5344CB8AC3E}">
        <p14:creationId xmlns:p14="http://schemas.microsoft.com/office/powerpoint/2010/main" val="2906613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AE203-C6E8-C9CC-283A-68406E11D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34043-EE75-D7C9-E514-9115DC16B154}"/>
              </a:ext>
            </a:extLst>
          </p:cNvPr>
          <p:cNvSpPr>
            <a:spLocks noGrp="1"/>
          </p:cNvSpPr>
          <p:nvPr>
            <p:ph type="title"/>
          </p:nvPr>
        </p:nvSpPr>
        <p:spPr>
          <a:xfrm>
            <a:off x="540774" y="560440"/>
            <a:ext cx="10736828" cy="884902"/>
          </a:xfrm>
        </p:spPr>
        <p:txBody>
          <a:bodyPr>
            <a:normAutofit fontScale="90000"/>
          </a:bodyPr>
          <a:lstStyle/>
          <a:p>
            <a:r>
              <a:rPr lang="en-US" sz="2000" b="1" dirty="0"/>
              <a:t>Query 19:</a:t>
            </a:r>
            <a:r>
              <a:rPr lang="en-US" dirty="0"/>
              <a:t>  </a:t>
            </a:r>
            <a:r>
              <a:rPr lang="en-US" sz="2000" b="1" dirty="0"/>
              <a:t>List all advisors associated with more than 5 distinct crop types.</a:t>
            </a:r>
            <a:br>
              <a:rPr lang="en-US" sz="2000" b="1" dirty="0"/>
            </a:br>
            <a:br>
              <a:rPr lang="en-US" sz="2000" b="1" dirty="0"/>
            </a:br>
            <a:endParaRPr lang="en-US" sz="2000" b="1" dirty="0"/>
          </a:p>
        </p:txBody>
      </p:sp>
      <p:sp>
        <p:nvSpPr>
          <p:cNvPr id="5" name="Slide Number Placeholder 4">
            <a:extLst>
              <a:ext uri="{FF2B5EF4-FFF2-40B4-BE49-F238E27FC236}">
                <a16:creationId xmlns:a16="http://schemas.microsoft.com/office/drawing/2014/main" id="{3D8FEB24-3D56-760C-A960-3C4D7C8747D6}"/>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25</a:t>
            </a:fld>
            <a:endParaRPr lang="en-US" dirty="0"/>
          </a:p>
        </p:txBody>
      </p:sp>
      <p:pic>
        <p:nvPicPr>
          <p:cNvPr id="4" name="Picture 3">
            <a:extLst>
              <a:ext uri="{FF2B5EF4-FFF2-40B4-BE49-F238E27FC236}">
                <a16:creationId xmlns:a16="http://schemas.microsoft.com/office/drawing/2014/main" id="{029FD5AD-52C3-F971-D17F-9991F1671D6F}"/>
              </a:ext>
            </a:extLst>
          </p:cNvPr>
          <p:cNvPicPr>
            <a:picLocks noChangeAspect="1"/>
          </p:cNvPicPr>
          <p:nvPr/>
        </p:nvPicPr>
        <p:blipFill>
          <a:blip r:embed="rId3"/>
          <a:stretch>
            <a:fillRect/>
          </a:stretch>
        </p:blipFill>
        <p:spPr>
          <a:xfrm>
            <a:off x="686122" y="1752729"/>
            <a:ext cx="10227684" cy="2959252"/>
          </a:xfrm>
          <a:prstGeom prst="rect">
            <a:avLst/>
          </a:prstGeom>
        </p:spPr>
      </p:pic>
    </p:spTree>
    <p:extLst>
      <p:ext uri="{BB962C8B-B14F-4D97-AF65-F5344CB8AC3E}">
        <p14:creationId xmlns:p14="http://schemas.microsoft.com/office/powerpoint/2010/main" val="326854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64860-1A5F-67C4-2095-928D12B96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4C205-EA74-06D5-4802-BE4699A4AE21}"/>
              </a:ext>
            </a:extLst>
          </p:cNvPr>
          <p:cNvSpPr>
            <a:spLocks noGrp="1"/>
          </p:cNvSpPr>
          <p:nvPr>
            <p:ph type="title"/>
          </p:nvPr>
        </p:nvSpPr>
        <p:spPr>
          <a:xfrm>
            <a:off x="540774" y="560440"/>
            <a:ext cx="10736828" cy="884902"/>
          </a:xfrm>
        </p:spPr>
        <p:txBody>
          <a:bodyPr>
            <a:normAutofit fontScale="90000"/>
          </a:bodyPr>
          <a:lstStyle/>
          <a:p>
            <a:r>
              <a:rPr lang="en-US" sz="2000" b="1" dirty="0"/>
              <a:t>Query 20:</a:t>
            </a:r>
            <a:r>
              <a:rPr lang="en-US" dirty="0"/>
              <a:t>  </a:t>
            </a:r>
            <a:r>
              <a:rPr lang="en-US" sz="2000" b="1" dirty="0"/>
              <a:t>Find farmers who consistently grow the same crop type for all seasons (assume a Season column exists or mock one for the exercise).</a:t>
            </a:r>
            <a:br>
              <a:rPr lang="en-US" sz="2000" b="1" dirty="0"/>
            </a:br>
            <a:br>
              <a:rPr lang="en-US" sz="2000" b="1" dirty="0"/>
            </a:br>
            <a:endParaRPr lang="en-US" sz="2000" b="1" dirty="0"/>
          </a:p>
        </p:txBody>
      </p:sp>
      <p:sp>
        <p:nvSpPr>
          <p:cNvPr id="5" name="Slide Number Placeholder 4">
            <a:extLst>
              <a:ext uri="{FF2B5EF4-FFF2-40B4-BE49-F238E27FC236}">
                <a16:creationId xmlns:a16="http://schemas.microsoft.com/office/drawing/2014/main" id="{B61E1144-074C-4F3D-C3CE-7B3EC6A107DE}"/>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26</a:t>
            </a:fld>
            <a:endParaRPr lang="en-US" dirty="0"/>
          </a:p>
        </p:txBody>
      </p:sp>
      <p:pic>
        <p:nvPicPr>
          <p:cNvPr id="4" name="Picture 3">
            <a:extLst>
              <a:ext uri="{FF2B5EF4-FFF2-40B4-BE49-F238E27FC236}">
                <a16:creationId xmlns:a16="http://schemas.microsoft.com/office/drawing/2014/main" id="{6AE2066C-BCC6-2F0E-E74E-F1FA5849A0C2}"/>
              </a:ext>
            </a:extLst>
          </p:cNvPr>
          <p:cNvPicPr>
            <a:picLocks noChangeAspect="1"/>
          </p:cNvPicPr>
          <p:nvPr/>
        </p:nvPicPr>
        <p:blipFill>
          <a:blip r:embed="rId3"/>
          <a:stretch>
            <a:fillRect/>
          </a:stretch>
        </p:blipFill>
        <p:spPr>
          <a:xfrm>
            <a:off x="628462" y="1445342"/>
            <a:ext cx="10413163" cy="2082907"/>
          </a:xfrm>
          <a:prstGeom prst="rect">
            <a:avLst/>
          </a:prstGeom>
        </p:spPr>
      </p:pic>
      <p:pic>
        <p:nvPicPr>
          <p:cNvPr id="7" name="Picture 6">
            <a:extLst>
              <a:ext uri="{FF2B5EF4-FFF2-40B4-BE49-F238E27FC236}">
                <a16:creationId xmlns:a16="http://schemas.microsoft.com/office/drawing/2014/main" id="{CBC6AAD7-D9EB-3DD3-F9DC-9FDB9666A21B}"/>
              </a:ext>
            </a:extLst>
          </p:cNvPr>
          <p:cNvPicPr>
            <a:picLocks noChangeAspect="1"/>
          </p:cNvPicPr>
          <p:nvPr/>
        </p:nvPicPr>
        <p:blipFill>
          <a:blip r:embed="rId4"/>
          <a:stretch>
            <a:fillRect/>
          </a:stretch>
        </p:blipFill>
        <p:spPr>
          <a:xfrm>
            <a:off x="628461" y="3528249"/>
            <a:ext cx="10413163" cy="3014219"/>
          </a:xfrm>
          <a:prstGeom prst="rect">
            <a:avLst/>
          </a:prstGeom>
        </p:spPr>
      </p:pic>
    </p:spTree>
    <p:extLst>
      <p:ext uri="{BB962C8B-B14F-4D97-AF65-F5344CB8AC3E}">
        <p14:creationId xmlns:p14="http://schemas.microsoft.com/office/powerpoint/2010/main" val="395598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891990" y="434225"/>
            <a:ext cx="9524998" cy="1499627"/>
          </a:xfrm>
        </p:spPr>
        <p:txBody>
          <a:bodyPr/>
          <a:lstStyle/>
          <a:p>
            <a:r>
              <a:rPr lang="en-US" dirty="0"/>
              <a:t>Key Insights</a:t>
            </a:r>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27</a:t>
            </a:fld>
            <a:endParaRPr lang="en-US" dirty="0"/>
          </a:p>
        </p:txBody>
      </p:sp>
      <p:sp>
        <p:nvSpPr>
          <p:cNvPr id="22" name="TextBox 21">
            <a:extLst>
              <a:ext uri="{FF2B5EF4-FFF2-40B4-BE49-F238E27FC236}">
                <a16:creationId xmlns:a16="http://schemas.microsoft.com/office/drawing/2014/main" id="{5CF43C64-C946-A2C0-F5D8-6FB322AB6F88}"/>
              </a:ext>
            </a:extLst>
          </p:cNvPr>
          <p:cNvSpPr txBox="1"/>
          <p:nvPr/>
        </p:nvSpPr>
        <p:spPr>
          <a:xfrm>
            <a:off x="690718" y="1484670"/>
            <a:ext cx="94365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Farmer distribution is uniform across all districts (2000 each).</a:t>
            </a:r>
          </a:p>
          <a:p>
            <a:pPr marL="285750" indent="-285750">
              <a:buFont typeface="Arial" panose="020B0604020202020204" pitchFamily="34" charset="0"/>
              <a:buChar char="•"/>
            </a:pPr>
            <a:r>
              <a:rPr lang="en-US" dirty="0"/>
              <a:t>Rice is the most profitable crop, followed by corn and saffron.</a:t>
            </a:r>
          </a:p>
          <a:p>
            <a:pPr marL="285750" indent="-285750">
              <a:buFont typeface="Arial" panose="020B0604020202020204" pitchFamily="34" charset="0"/>
              <a:buChar char="•"/>
            </a:pPr>
            <a:r>
              <a:rPr lang="en-US" dirty="0"/>
              <a:t>Wheat shows the highest price volatility.</a:t>
            </a:r>
          </a:p>
          <a:p>
            <a:pPr marL="285750" indent="-285750">
              <a:buFont typeface="Arial" panose="020B0604020202020204" pitchFamily="34" charset="0"/>
              <a:buChar char="•"/>
            </a:pPr>
            <a:r>
              <a:rPr lang="en-US" dirty="0"/>
              <a:t>No advisors operate across multiple districts for the same crop.</a:t>
            </a:r>
          </a:p>
          <a:p>
            <a:pPr marL="285750" indent="-285750">
              <a:buFont typeface="Arial" panose="020B0604020202020204" pitchFamily="34" charset="0"/>
              <a:buChar char="•"/>
            </a:pPr>
            <a:r>
              <a:rPr lang="en-US" dirty="0"/>
              <a:t>No farmers grow more than three different crops.</a:t>
            </a:r>
          </a:p>
          <a:p>
            <a:pPr marL="285750" indent="-285750">
              <a:buFont typeface="Arial" panose="020B0604020202020204" pitchFamily="34" charset="0"/>
              <a:buChar char="•"/>
            </a:pPr>
            <a:r>
              <a:rPr lang="en-US" dirty="0"/>
              <a:t>Some farmers rely on a single advisor for all crops..</a:t>
            </a:r>
          </a:p>
        </p:txBody>
      </p:sp>
    </p:spTree>
    <p:extLst>
      <p:ext uri="{BB962C8B-B14F-4D97-AF65-F5344CB8AC3E}">
        <p14:creationId xmlns:p14="http://schemas.microsoft.com/office/powerpoint/2010/main" val="2398406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a:lstStyle/>
          <a:p>
            <a:r>
              <a:rPr lang="en-US" dirty="0"/>
              <a:t>Contact:</a:t>
            </a:r>
          </a:p>
          <a:p>
            <a:r>
              <a:rPr lang="en-US" dirty="0"/>
              <a:t>sandleensethi09@gmail.com</a:t>
            </a:r>
          </a:p>
          <a:p>
            <a:endParaRPr lang="en-US" dirty="0"/>
          </a:p>
        </p:txBody>
      </p:sp>
    </p:spTree>
    <p:extLst>
      <p:ext uri="{BB962C8B-B14F-4D97-AF65-F5344CB8AC3E}">
        <p14:creationId xmlns:p14="http://schemas.microsoft.com/office/powerpoint/2010/main" val="7699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876299" y="280061"/>
            <a:ext cx="10439401" cy="1617017"/>
          </a:xfrm>
        </p:spPr>
        <p:txBody>
          <a:bodyPr/>
          <a:lstStyle/>
          <a:p>
            <a:r>
              <a:rPr lang="en-US" dirty="0"/>
              <a:t>Dataset overview </a:t>
            </a: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876299" y="1345915"/>
            <a:ext cx="9367891" cy="4298343"/>
          </a:xfrm>
        </p:spPr>
        <p:txBody>
          <a:bodyPr/>
          <a:lstStyle/>
          <a:p>
            <a:endParaRPr lang="en-US" dirty="0"/>
          </a:p>
          <a:p>
            <a:pPr lvl="1"/>
            <a:r>
              <a:rPr lang="en-US" sz="2000" dirty="0" err="1"/>
              <a:t>farmer_advisor_dataset</a:t>
            </a:r>
            <a:r>
              <a:rPr lang="en-US" sz="2000" dirty="0"/>
              <a:t>: Contains farmer ID, crop, fertilizer, pesticide, yield.</a:t>
            </a:r>
          </a:p>
          <a:p>
            <a:pPr lvl="1"/>
            <a:r>
              <a:rPr lang="en-US" sz="2000" dirty="0" err="1"/>
              <a:t>market_researcher_dataset</a:t>
            </a:r>
            <a:r>
              <a:rPr lang="en-US" sz="2000" dirty="0"/>
              <a:t>: Contains market ID, crop, price.</a:t>
            </a:r>
          </a:p>
          <a:p>
            <a:pPr lvl="1"/>
            <a:r>
              <a:rPr lang="en-US" sz="2000" dirty="0"/>
              <a:t>Simulation logic used: District, </a:t>
            </a:r>
            <a:r>
              <a:rPr lang="en-US" sz="2000" dirty="0" err="1"/>
              <a:t>Advisor_ID</a:t>
            </a:r>
            <a:r>
              <a:rPr lang="en-US" sz="2000" dirty="0"/>
              <a:t>, Growth Rate, </a:t>
            </a:r>
            <a:r>
              <a:rPr lang="en-US" sz="2000" dirty="0" err="1"/>
              <a:t>PriceDate</a:t>
            </a:r>
            <a:r>
              <a:rPr lang="en-US" sz="2000" dirty="0"/>
              <a:t>, Season.</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56969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472611" y="729465"/>
            <a:ext cx="10804990" cy="296214"/>
          </a:xfrm>
        </p:spPr>
        <p:txBody>
          <a:bodyPr>
            <a:normAutofit fontScale="90000"/>
          </a:bodyPr>
          <a:lstStyle/>
          <a:p>
            <a:r>
              <a:rPr lang="en-US" sz="2000" b="1" dirty="0"/>
              <a:t>Query 1. Find the top 5 locations where the maximum number of farmers are associated with advisors.</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dirty="0"/>
          </a:p>
        </p:txBody>
      </p:sp>
      <p:pic>
        <p:nvPicPr>
          <p:cNvPr id="13" name="Picture 12">
            <a:extLst>
              <a:ext uri="{FF2B5EF4-FFF2-40B4-BE49-F238E27FC236}">
                <a16:creationId xmlns:a16="http://schemas.microsoft.com/office/drawing/2014/main" id="{734FDE65-BDD7-AF27-50E0-FD5A88466B88}"/>
              </a:ext>
            </a:extLst>
          </p:cNvPr>
          <p:cNvPicPr>
            <a:picLocks noChangeAspect="1"/>
          </p:cNvPicPr>
          <p:nvPr/>
        </p:nvPicPr>
        <p:blipFill>
          <a:blip r:embed="rId3"/>
          <a:stretch>
            <a:fillRect/>
          </a:stretch>
        </p:blipFill>
        <p:spPr>
          <a:xfrm>
            <a:off x="472610" y="1209675"/>
            <a:ext cx="10804990" cy="1752600"/>
          </a:xfrm>
          <a:prstGeom prst="rect">
            <a:avLst/>
          </a:prstGeom>
        </p:spPr>
      </p:pic>
      <p:pic>
        <p:nvPicPr>
          <p:cNvPr id="15" name="Picture 14">
            <a:extLst>
              <a:ext uri="{FF2B5EF4-FFF2-40B4-BE49-F238E27FC236}">
                <a16:creationId xmlns:a16="http://schemas.microsoft.com/office/drawing/2014/main" id="{694B782D-8AEC-D2BB-6BC2-556E3C1C8FC6}"/>
              </a:ext>
            </a:extLst>
          </p:cNvPr>
          <p:cNvPicPr>
            <a:picLocks noChangeAspect="1"/>
          </p:cNvPicPr>
          <p:nvPr/>
        </p:nvPicPr>
        <p:blipFill>
          <a:blip r:embed="rId4"/>
          <a:stretch>
            <a:fillRect/>
          </a:stretch>
        </p:blipFill>
        <p:spPr>
          <a:xfrm>
            <a:off x="619677" y="2962275"/>
            <a:ext cx="10657924" cy="3283979"/>
          </a:xfrm>
          <a:prstGeom prst="rect">
            <a:avLst/>
          </a:prstGeom>
        </p:spPr>
      </p:pic>
    </p:spTree>
    <p:extLst>
      <p:ext uri="{BB962C8B-B14F-4D97-AF65-F5344CB8AC3E}">
        <p14:creationId xmlns:p14="http://schemas.microsoft.com/office/powerpoint/2010/main" val="2149261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F0F3-29FD-482A-B6AE-8F2D59A8B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9E5F6-B3BC-7B57-DB8F-63CAC13AC302}"/>
              </a:ext>
            </a:extLst>
          </p:cNvPr>
          <p:cNvSpPr>
            <a:spLocks noGrp="1"/>
          </p:cNvSpPr>
          <p:nvPr>
            <p:ph type="title"/>
          </p:nvPr>
        </p:nvSpPr>
        <p:spPr>
          <a:xfrm>
            <a:off x="540774" y="560440"/>
            <a:ext cx="10736828" cy="884902"/>
          </a:xfrm>
        </p:spPr>
        <p:txBody>
          <a:bodyPr>
            <a:normAutofit fontScale="90000"/>
          </a:bodyPr>
          <a:lstStyle/>
          <a:p>
            <a:r>
              <a:rPr lang="en-US" sz="2000" b="1" dirty="0"/>
              <a:t>Query 2:</a:t>
            </a:r>
            <a:r>
              <a:rPr lang="en-US" dirty="0"/>
              <a:t> </a:t>
            </a:r>
            <a:r>
              <a:rPr lang="en-US" sz="2000" b="1" dirty="0"/>
              <a:t>For each crop type, calculate the average market price and sort in descending order.</a:t>
            </a:r>
            <a:br>
              <a:rPr lang="en-US" sz="2000" b="1" dirty="0"/>
            </a:br>
            <a:endParaRPr lang="en-US" sz="2000" b="1" dirty="0"/>
          </a:p>
        </p:txBody>
      </p:sp>
      <p:sp>
        <p:nvSpPr>
          <p:cNvPr id="5" name="Slide Number Placeholder 4">
            <a:extLst>
              <a:ext uri="{FF2B5EF4-FFF2-40B4-BE49-F238E27FC236}">
                <a16:creationId xmlns:a16="http://schemas.microsoft.com/office/drawing/2014/main" id="{AC42FB71-083A-4981-3F96-EB33006233BC}"/>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pic>
        <p:nvPicPr>
          <p:cNvPr id="11" name="Picture 10">
            <a:extLst>
              <a:ext uri="{FF2B5EF4-FFF2-40B4-BE49-F238E27FC236}">
                <a16:creationId xmlns:a16="http://schemas.microsoft.com/office/drawing/2014/main" id="{FBDC6BEF-CCE7-FCDC-8FE7-075BF88793DB}"/>
              </a:ext>
            </a:extLst>
          </p:cNvPr>
          <p:cNvPicPr>
            <a:picLocks noChangeAspect="1"/>
          </p:cNvPicPr>
          <p:nvPr/>
        </p:nvPicPr>
        <p:blipFill>
          <a:blip r:embed="rId3"/>
          <a:stretch>
            <a:fillRect/>
          </a:stretch>
        </p:blipFill>
        <p:spPr>
          <a:xfrm>
            <a:off x="677469" y="1547364"/>
            <a:ext cx="7866763" cy="3763271"/>
          </a:xfrm>
          <a:prstGeom prst="rect">
            <a:avLst/>
          </a:prstGeom>
        </p:spPr>
      </p:pic>
    </p:spTree>
    <p:extLst>
      <p:ext uri="{BB962C8B-B14F-4D97-AF65-F5344CB8AC3E}">
        <p14:creationId xmlns:p14="http://schemas.microsoft.com/office/powerpoint/2010/main" val="1910138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3DB36-CFAF-0F8C-B110-80DF368BD0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1F630-8C24-B56C-A036-7630C404FFB9}"/>
              </a:ext>
            </a:extLst>
          </p:cNvPr>
          <p:cNvSpPr>
            <a:spLocks noGrp="1"/>
          </p:cNvSpPr>
          <p:nvPr>
            <p:ph type="title"/>
          </p:nvPr>
        </p:nvSpPr>
        <p:spPr>
          <a:xfrm>
            <a:off x="540774" y="560440"/>
            <a:ext cx="10736828" cy="884902"/>
          </a:xfrm>
        </p:spPr>
        <p:txBody>
          <a:bodyPr>
            <a:normAutofit fontScale="90000"/>
          </a:bodyPr>
          <a:lstStyle/>
          <a:p>
            <a:r>
              <a:rPr lang="en-US" sz="2000" b="1" dirty="0"/>
              <a:t>Query 3:</a:t>
            </a:r>
            <a:r>
              <a:rPr lang="en-US" dirty="0"/>
              <a:t> </a:t>
            </a:r>
            <a:r>
              <a:rPr lang="en-US" sz="2000" b="1" dirty="0"/>
              <a:t>Count how many unique crops each farmer is associated with.</a:t>
            </a:r>
            <a:br>
              <a:rPr lang="en-US" sz="2000" b="1" dirty="0"/>
            </a:br>
            <a:r>
              <a:rPr lang="en-US" sz="2000" b="1"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FB0B9260-788E-6BB2-FDA5-6BA71B7B841D}"/>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pic>
        <p:nvPicPr>
          <p:cNvPr id="4" name="Picture 3">
            <a:extLst>
              <a:ext uri="{FF2B5EF4-FFF2-40B4-BE49-F238E27FC236}">
                <a16:creationId xmlns:a16="http://schemas.microsoft.com/office/drawing/2014/main" id="{32C03745-07B3-0157-E2CA-7CFDE668CF74}"/>
              </a:ext>
            </a:extLst>
          </p:cNvPr>
          <p:cNvPicPr>
            <a:picLocks noChangeAspect="1"/>
          </p:cNvPicPr>
          <p:nvPr/>
        </p:nvPicPr>
        <p:blipFill>
          <a:blip r:embed="rId3"/>
          <a:stretch>
            <a:fillRect/>
          </a:stretch>
        </p:blipFill>
        <p:spPr>
          <a:xfrm>
            <a:off x="540774" y="1258921"/>
            <a:ext cx="10668000" cy="4654789"/>
          </a:xfrm>
          <a:prstGeom prst="rect">
            <a:avLst/>
          </a:prstGeom>
        </p:spPr>
      </p:pic>
    </p:spTree>
    <p:extLst>
      <p:ext uri="{BB962C8B-B14F-4D97-AF65-F5344CB8AC3E}">
        <p14:creationId xmlns:p14="http://schemas.microsoft.com/office/powerpoint/2010/main" val="50004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4AEC-E964-725F-3157-7FE3DA1F9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836D2-3E31-0E7B-0EC9-E1AB624AA80A}"/>
              </a:ext>
            </a:extLst>
          </p:cNvPr>
          <p:cNvSpPr>
            <a:spLocks noGrp="1"/>
          </p:cNvSpPr>
          <p:nvPr>
            <p:ph type="title"/>
          </p:nvPr>
        </p:nvSpPr>
        <p:spPr>
          <a:xfrm>
            <a:off x="540774" y="560440"/>
            <a:ext cx="10736828" cy="884902"/>
          </a:xfrm>
        </p:spPr>
        <p:txBody>
          <a:bodyPr>
            <a:normAutofit fontScale="90000"/>
          </a:bodyPr>
          <a:lstStyle/>
          <a:p>
            <a:br>
              <a:rPr lang="en-US" sz="2000" b="1" dirty="0"/>
            </a:br>
            <a:r>
              <a:rPr lang="en-US" sz="2000" b="1" dirty="0"/>
              <a:t>Query 4:Find farmers who are growing more than 3 different types of crops.</a:t>
            </a:r>
            <a:br>
              <a:rPr lang="en-US" sz="2000" b="1" dirty="0"/>
            </a:br>
            <a:r>
              <a:rPr lang="en-US" dirty="0"/>
              <a:t> </a:t>
            </a:r>
            <a:br>
              <a:rPr lang="en-US" sz="2000" b="1" dirty="0"/>
            </a:br>
            <a:endParaRPr lang="en-US" sz="2000" b="1" dirty="0"/>
          </a:p>
        </p:txBody>
      </p:sp>
      <p:sp>
        <p:nvSpPr>
          <p:cNvPr id="5" name="Slide Number Placeholder 4">
            <a:extLst>
              <a:ext uri="{FF2B5EF4-FFF2-40B4-BE49-F238E27FC236}">
                <a16:creationId xmlns:a16="http://schemas.microsoft.com/office/drawing/2014/main" id="{B91C2E92-35D7-0A2C-69B0-E4E87C763333}"/>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pic>
        <p:nvPicPr>
          <p:cNvPr id="4" name="Picture 3">
            <a:extLst>
              <a:ext uri="{FF2B5EF4-FFF2-40B4-BE49-F238E27FC236}">
                <a16:creationId xmlns:a16="http://schemas.microsoft.com/office/drawing/2014/main" id="{8865F799-8B9A-0179-6486-345D23156F6D}"/>
              </a:ext>
            </a:extLst>
          </p:cNvPr>
          <p:cNvPicPr>
            <a:picLocks noChangeAspect="1"/>
          </p:cNvPicPr>
          <p:nvPr/>
        </p:nvPicPr>
        <p:blipFill>
          <a:blip r:embed="rId3"/>
          <a:stretch>
            <a:fillRect/>
          </a:stretch>
        </p:blipFill>
        <p:spPr>
          <a:xfrm>
            <a:off x="624081" y="1582994"/>
            <a:ext cx="10653521" cy="3578941"/>
          </a:xfrm>
          <a:prstGeom prst="rect">
            <a:avLst/>
          </a:prstGeom>
        </p:spPr>
      </p:pic>
    </p:spTree>
    <p:extLst>
      <p:ext uri="{BB962C8B-B14F-4D97-AF65-F5344CB8AC3E}">
        <p14:creationId xmlns:p14="http://schemas.microsoft.com/office/powerpoint/2010/main" val="4291129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8593C-1076-479F-E76D-70BBF5502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F0789-C621-06F0-2FA6-327183D47D65}"/>
              </a:ext>
            </a:extLst>
          </p:cNvPr>
          <p:cNvSpPr>
            <a:spLocks noGrp="1"/>
          </p:cNvSpPr>
          <p:nvPr>
            <p:ph type="title"/>
          </p:nvPr>
        </p:nvSpPr>
        <p:spPr>
          <a:xfrm>
            <a:off x="540774" y="560440"/>
            <a:ext cx="10736828" cy="884902"/>
          </a:xfrm>
        </p:spPr>
        <p:txBody>
          <a:bodyPr>
            <a:normAutofit fontScale="90000"/>
          </a:bodyPr>
          <a:lstStyle/>
          <a:p>
            <a:r>
              <a:rPr lang="en-US" sz="2000" b="1" dirty="0"/>
              <a:t>Query 5: List all crops where the max and min market prices (from </a:t>
            </a:r>
            <a:r>
              <a:rPr lang="en-US" sz="2000" b="1" dirty="0" err="1"/>
              <a:t>MarketResearcher</a:t>
            </a:r>
            <a:r>
              <a:rPr lang="en-US" sz="2000" b="1" dirty="0"/>
              <a:t>) differ by more than ₹10 per kg.</a:t>
            </a:r>
            <a:br>
              <a:rPr lang="en-US" sz="2000" b="1" dirty="0"/>
            </a:br>
            <a:br>
              <a:rPr lang="en-US" sz="2000" b="1" dirty="0"/>
            </a:br>
            <a:endParaRPr lang="en-US" sz="2000" b="1" dirty="0"/>
          </a:p>
        </p:txBody>
      </p:sp>
      <p:sp>
        <p:nvSpPr>
          <p:cNvPr id="5" name="Slide Number Placeholder 4">
            <a:extLst>
              <a:ext uri="{FF2B5EF4-FFF2-40B4-BE49-F238E27FC236}">
                <a16:creationId xmlns:a16="http://schemas.microsoft.com/office/drawing/2014/main" id="{B95B2C52-B992-0C3F-1678-D53246A2B78E}"/>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pic>
        <p:nvPicPr>
          <p:cNvPr id="4" name="Picture 3">
            <a:extLst>
              <a:ext uri="{FF2B5EF4-FFF2-40B4-BE49-F238E27FC236}">
                <a16:creationId xmlns:a16="http://schemas.microsoft.com/office/drawing/2014/main" id="{3EB4FC2C-4A17-DAC9-4AD9-7EBDCD855734}"/>
              </a:ext>
            </a:extLst>
          </p:cNvPr>
          <p:cNvPicPr>
            <a:picLocks noChangeAspect="1"/>
          </p:cNvPicPr>
          <p:nvPr/>
        </p:nvPicPr>
        <p:blipFill>
          <a:blip r:embed="rId3"/>
          <a:stretch>
            <a:fillRect/>
          </a:stretch>
        </p:blipFill>
        <p:spPr>
          <a:xfrm>
            <a:off x="1130710" y="1492150"/>
            <a:ext cx="8626253" cy="4563759"/>
          </a:xfrm>
          <a:prstGeom prst="rect">
            <a:avLst/>
          </a:prstGeom>
        </p:spPr>
      </p:pic>
    </p:spTree>
    <p:extLst>
      <p:ext uri="{BB962C8B-B14F-4D97-AF65-F5344CB8AC3E}">
        <p14:creationId xmlns:p14="http://schemas.microsoft.com/office/powerpoint/2010/main" val="1118607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96D83-AD0F-A367-AC90-6811E297F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A7F77-7CA8-5D26-89AD-206DBD48A9D4}"/>
              </a:ext>
            </a:extLst>
          </p:cNvPr>
          <p:cNvSpPr>
            <a:spLocks noGrp="1"/>
          </p:cNvSpPr>
          <p:nvPr>
            <p:ph type="title"/>
          </p:nvPr>
        </p:nvSpPr>
        <p:spPr>
          <a:xfrm>
            <a:off x="540774" y="560440"/>
            <a:ext cx="10736828" cy="884902"/>
          </a:xfrm>
        </p:spPr>
        <p:txBody>
          <a:bodyPr>
            <a:normAutofit fontScale="90000"/>
          </a:bodyPr>
          <a:lstStyle/>
          <a:p>
            <a:r>
              <a:rPr lang="en-US" sz="2000" b="1" dirty="0"/>
              <a:t>Query 6:</a:t>
            </a:r>
            <a:r>
              <a:rPr lang="en-US" dirty="0"/>
              <a:t>  </a:t>
            </a:r>
            <a:r>
              <a:rPr lang="en-US" sz="2000" b="1" dirty="0"/>
              <a:t>Show all advisors who guide farmers growing the same crop in different districts.</a:t>
            </a:r>
            <a:br>
              <a:rPr lang="en-US" sz="2000" b="1" dirty="0"/>
            </a:br>
            <a:br>
              <a:rPr lang="en-US" sz="2000" b="1" dirty="0"/>
            </a:br>
            <a:endParaRPr lang="en-US" sz="2000" b="1" dirty="0"/>
          </a:p>
        </p:txBody>
      </p:sp>
      <p:sp>
        <p:nvSpPr>
          <p:cNvPr id="5" name="Slide Number Placeholder 4">
            <a:extLst>
              <a:ext uri="{FF2B5EF4-FFF2-40B4-BE49-F238E27FC236}">
                <a16:creationId xmlns:a16="http://schemas.microsoft.com/office/drawing/2014/main" id="{4A54AC41-DA26-3B86-0D7F-134F5109369D}"/>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pic>
        <p:nvPicPr>
          <p:cNvPr id="4" name="Picture 3">
            <a:extLst>
              <a:ext uri="{FF2B5EF4-FFF2-40B4-BE49-F238E27FC236}">
                <a16:creationId xmlns:a16="http://schemas.microsoft.com/office/drawing/2014/main" id="{D58594A2-C05A-427B-BC2B-512225DA8BA1}"/>
              </a:ext>
            </a:extLst>
          </p:cNvPr>
          <p:cNvPicPr>
            <a:picLocks noChangeAspect="1"/>
          </p:cNvPicPr>
          <p:nvPr/>
        </p:nvPicPr>
        <p:blipFill>
          <a:blip r:embed="rId3"/>
          <a:stretch>
            <a:fillRect/>
          </a:stretch>
        </p:blipFill>
        <p:spPr>
          <a:xfrm>
            <a:off x="717755" y="1472380"/>
            <a:ext cx="10559847" cy="1956620"/>
          </a:xfrm>
          <a:prstGeom prst="rect">
            <a:avLst/>
          </a:prstGeom>
        </p:spPr>
      </p:pic>
      <p:pic>
        <p:nvPicPr>
          <p:cNvPr id="7" name="Picture 6">
            <a:extLst>
              <a:ext uri="{FF2B5EF4-FFF2-40B4-BE49-F238E27FC236}">
                <a16:creationId xmlns:a16="http://schemas.microsoft.com/office/drawing/2014/main" id="{81F7BFDC-83FB-07CD-FEE4-A878A18CFB68}"/>
              </a:ext>
            </a:extLst>
          </p:cNvPr>
          <p:cNvPicPr>
            <a:picLocks noChangeAspect="1"/>
          </p:cNvPicPr>
          <p:nvPr/>
        </p:nvPicPr>
        <p:blipFill>
          <a:blip r:embed="rId4"/>
          <a:stretch>
            <a:fillRect/>
          </a:stretch>
        </p:blipFill>
        <p:spPr>
          <a:xfrm>
            <a:off x="717755" y="3569565"/>
            <a:ext cx="10559847" cy="2216264"/>
          </a:xfrm>
          <a:prstGeom prst="rect">
            <a:avLst/>
          </a:prstGeom>
        </p:spPr>
      </p:pic>
    </p:spTree>
    <p:extLst>
      <p:ext uri="{BB962C8B-B14F-4D97-AF65-F5344CB8AC3E}">
        <p14:creationId xmlns:p14="http://schemas.microsoft.com/office/powerpoint/2010/main" val="405303934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252</TotalTime>
  <Words>786</Words>
  <Application>Microsoft Office PowerPoint</Application>
  <PresentationFormat>Widescreen</PresentationFormat>
  <Paragraphs>98</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Tenorite</vt:lpstr>
      <vt:lpstr>Custom</vt:lpstr>
      <vt:lpstr>“SQL Task – Farmer &amp; Market Insights”</vt:lpstr>
      <vt:lpstr>Introduction</vt:lpstr>
      <vt:lpstr>Dataset overview </vt:lpstr>
      <vt:lpstr>Query 1. Find the top 5 locations where the maximum number of farmers are associated with advisors.</vt:lpstr>
      <vt:lpstr>Query 2: For each crop type, calculate the average market price and sort in descending order. </vt:lpstr>
      <vt:lpstr>Query 3: Count how many unique crops each farmer is associated with.   </vt:lpstr>
      <vt:lpstr> Query 4:Find farmers who are growing more than 3 different types of crops.   </vt:lpstr>
      <vt:lpstr>Query 5: List all crops where the max and min market prices (from MarketResearcher) differ by more than ₹10 per kg.  </vt:lpstr>
      <vt:lpstr>Query 6:  Show all advisors who guide farmers growing the same crop in different districts.  </vt:lpstr>
      <vt:lpstr>Query 7: Rank crops by profit per unit (assume: market price - average cost from FarmerAdvisor) using RANK().  </vt:lpstr>
      <vt:lpstr>Query 8: Identify locations where the current market price of a crop is more than 20% above the average price of that crop across all locations.   </vt:lpstr>
      <vt:lpstr>Query 9: List farmers who have been assigned the same advisor for all their crops.   </vt:lpstr>
      <vt:lpstr> Query 10:Create a CTE showing average profit per crop type by farmer and use it to list farmers making below-average profits on any crop.   </vt:lpstr>
      <vt:lpstr>  Query 11:(Assume MarketResearcher has a PriceDate) — Use a window function to find the price change of each crop over the last 3 entries.   </vt:lpstr>
      <vt:lpstr>      Query 12: Create a new column that classifies crop growth rate as:     - Low (&lt;20%)     - Medium (20–50%)     - High (&gt;50%) Count the number of crops in each category.   </vt:lpstr>
      <vt:lpstr> Query 13: Join the tables and display all farmers whose crop is sold in the same district at the highest price </vt:lpstr>
      <vt:lpstr>Query 13 (Continued):  </vt:lpstr>
      <vt:lpstr> Query 14:  For each advisor, count how many of their farmers grow crops that fall under the “High” growth classification (from Q12).  </vt:lpstr>
      <vt:lpstr>Query 14(continued):  </vt:lpstr>
      <vt:lpstr>Query 15:Identify if any farmer has duplicate crop entries.   </vt:lpstr>
      <vt:lpstr>Query 16: List all crops grown by farmers that are not listed in the MarketResearcher table.  </vt:lpstr>
      <vt:lpstr>Query 17: For each crop, determine which location has the highest average profit margin.  </vt:lpstr>
      <vt:lpstr>Query 17(continued):  </vt:lpstr>
      <vt:lpstr>Query 18:Use window functions to find the second-highest market price crop per district.   </vt:lpstr>
      <vt:lpstr>Query 19:  List all advisors associated with more than 5 distinct crop types.  </vt:lpstr>
      <vt:lpstr>Query 20:  Find farmers who consistently grow the same crop type for all seasons (assume a Season column exists or mock one for the exercise).  </vt:lpstr>
      <vt:lpstr>Key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Pc</cp:lastModifiedBy>
  <cp:revision>2</cp:revision>
  <dcterms:created xsi:type="dcterms:W3CDTF">2025-08-02T13:54:25Z</dcterms:created>
  <dcterms:modified xsi:type="dcterms:W3CDTF">2025-08-02T18:06:45Z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